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80" r:id="rId6"/>
    <p:sldId id="282" r:id="rId7"/>
    <p:sldId id="283" r:id="rId8"/>
    <p:sldId id="271" r:id="rId9"/>
    <p:sldId id="265" r:id="rId10"/>
    <p:sldId id="261" r:id="rId11"/>
    <p:sldId id="281" r:id="rId12"/>
    <p:sldId id="284" r:id="rId13"/>
    <p:sldId id="286" r:id="rId14"/>
    <p:sldId id="285" r:id="rId15"/>
    <p:sldId id="28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03" autoAdjust="0"/>
  </p:normalViewPr>
  <p:slideViewPr>
    <p:cSldViewPr>
      <p:cViewPr varScale="1">
        <p:scale>
          <a:sx n="52" d="100"/>
          <a:sy n="52" d="100"/>
        </p:scale>
        <p:origin x="192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C8627-52D8-4BBF-83E0-97110347E317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F6D4B-29C4-4EB1-A455-FD86D89D0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3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Individual and team challenges</a:t>
            </a:r>
          </a:p>
          <a:p>
            <a:r>
              <a:rPr lang="en-GB" dirty="0"/>
              <a:t>Encourage new skills and develop existing ones.</a:t>
            </a:r>
          </a:p>
          <a:p>
            <a:r>
              <a:rPr lang="en-GB" dirty="0"/>
              <a:t>Challenge by choice.</a:t>
            </a:r>
          </a:p>
          <a:p>
            <a:r>
              <a:rPr lang="en-GB" dirty="0"/>
              <a:t>Training for</a:t>
            </a:r>
            <a:r>
              <a:rPr lang="en-GB" baseline="0" dirty="0"/>
              <a:t> each activity first.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25E07-B1F5-4FA0-97B3-A4F6FE4674F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756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Just some of the activities the children will be taking part in!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3F6D4B-29C4-4EB1-A455-FD86D89D0CF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057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4 x 1hr30m activities per day</a:t>
            </a:r>
          </a:p>
          <a:p>
            <a:r>
              <a:rPr lang="en-GB" dirty="0"/>
              <a:t>Activities have been chosen to meet the needs of the</a:t>
            </a:r>
            <a:r>
              <a:rPr lang="en-GB" baseline="0" dirty="0"/>
              <a:t> group.</a:t>
            </a:r>
          </a:p>
          <a:p>
            <a:r>
              <a:rPr lang="en-GB" baseline="0" dirty="0"/>
              <a:t>Improve self-confidence, team building skills, peer relationships</a:t>
            </a:r>
          </a:p>
          <a:p>
            <a:r>
              <a:rPr lang="en-GB" baseline="0" dirty="0"/>
              <a:t>Raised self esteem</a:t>
            </a:r>
          </a:p>
          <a:p>
            <a:r>
              <a:rPr lang="en-GB" baseline="0" dirty="0"/>
              <a:t>Increased motivation &amp; independence</a:t>
            </a:r>
          </a:p>
          <a:p>
            <a:r>
              <a:rPr lang="en-GB" dirty="0"/>
              <a:t>Evening activities are also hosted by PGL staff and could</a:t>
            </a:r>
            <a:r>
              <a:rPr lang="en-GB" baseline="0" dirty="0"/>
              <a:t> include games, puzzles and quizzes.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25E07-B1F5-4FA0-97B3-A4F6FE4674F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770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09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515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790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56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90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32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1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431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93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3DCA9-4655-494E-BC71-ECE9BCF44E3B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D728C-5712-4C48-9599-3990B66A4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779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GL - School Trips, Summer Camps &amp; Adventure Holidays">
            <a:extLst>
              <a:ext uri="{FF2B5EF4-FFF2-40B4-BE49-F238E27FC236}">
                <a16:creationId xmlns:a16="http://schemas.microsoft.com/office/drawing/2014/main" id="{677D2018-A36C-0703-CDC6-2A9F9E42F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821" y="2132856"/>
            <a:ext cx="9367642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6"/>
          <p:cNvSpPr txBox="1"/>
          <p:nvPr/>
        </p:nvSpPr>
        <p:spPr>
          <a:xfrm>
            <a:off x="215516" y="296755"/>
            <a:ext cx="8712968" cy="2772205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lc="http://schemas.openxmlformats.org/drawingml/2006/lockedCanvas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5400" b="1" dirty="0">
                <a:solidFill>
                  <a:srgbClr val="3A9A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rmina Sans Heavy"/>
                <a:ea typeface="MS Mincho"/>
                <a:cs typeface="Times New Roman"/>
              </a:rPr>
              <a:t>PGL Caythorpe Court Residential Trip</a:t>
            </a:r>
          </a:p>
          <a:p>
            <a:pPr algn="ctr">
              <a:spcAft>
                <a:spcPts val="0"/>
              </a:spcAft>
            </a:pPr>
            <a:r>
              <a:rPr lang="en-GB" sz="5400" b="1" dirty="0">
                <a:solidFill>
                  <a:srgbClr val="3A9A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rmina Sans Heavy"/>
                <a:ea typeface="MS Mincho"/>
                <a:cs typeface="Times New Roman"/>
              </a:rPr>
              <a:t> 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Mincho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GB" sz="700" dirty="0">
                <a:effectLst/>
                <a:ea typeface="MS Mincho"/>
                <a:cs typeface="Times New Roman"/>
              </a:rPr>
              <a:t> </a:t>
            </a:r>
            <a:endParaRPr lang="en-GB" sz="1200" dirty="0">
              <a:effectLst/>
              <a:ea typeface="MS Mincho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18115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DE0DE-D64B-BD4F-5AFD-AC74A5ACA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219BD-1A66-E1F5-4D7D-FAA59F414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C3A62-6D8C-A184-BE1A-EDE95CDB50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68BC0D8F-3E45-5AAB-C9F4-9D40A19A67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2DE35FB0-ADEB-6834-7968-0870C59FE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5490959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About PGL Caythorpe Court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53EC4D-73EC-A18F-C963-437D48F1D82D}"/>
              </a:ext>
            </a:extLst>
          </p:cNvPr>
          <p:cNvSpPr txBox="1"/>
          <p:nvPr/>
        </p:nvSpPr>
        <p:spPr>
          <a:xfrm>
            <a:off x="177619" y="1345418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65 acres of beautiful countryside.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Grade II listed manor house.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Specialist in school residentials.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Safe, fun, and memorable experiences.</a:t>
            </a:r>
          </a:p>
        </p:txBody>
      </p:sp>
      <p:pic>
        <p:nvPicPr>
          <p:cNvPr id="6" name="Picture 4" descr="http://parishes.lincolnshire.gov.uk/images/Parish/58/caymap2sharp1.jpg">
            <a:extLst>
              <a:ext uri="{FF2B5EF4-FFF2-40B4-BE49-F238E27FC236}">
                <a16:creationId xmlns:a16="http://schemas.microsoft.com/office/drawing/2014/main" id="{EB0D50AE-FB9E-B1A8-9B65-B32EF3C207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8" t="29085" b="4753"/>
          <a:stretch/>
        </p:blipFill>
        <p:spPr bwMode="auto">
          <a:xfrm>
            <a:off x="5404520" y="3844459"/>
            <a:ext cx="3528392" cy="2844067"/>
          </a:xfrm>
          <a:prstGeom prst="rect">
            <a:avLst/>
          </a:prstGeom>
          <a:noFill/>
          <a:ln w="38100">
            <a:solidFill>
              <a:srgbClr val="0000C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blog-city.info/en/img3/3794_CCMainBuilding_283x240%5b1%5d.jpg">
            <a:extLst>
              <a:ext uri="{FF2B5EF4-FFF2-40B4-BE49-F238E27FC236}">
                <a16:creationId xmlns:a16="http://schemas.microsoft.com/office/drawing/2014/main" id="{535E0730-5E19-30EB-5E5D-0E22AFAF9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80" y="3761661"/>
            <a:ext cx="3528392" cy="2992277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795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1F859-4730-B9CC-B287-6C9B1C319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49C68-7D93-D1B1-C14F-584F11733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9D428-B079-6C7D-88F0-A55EA70A72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B434E883-C917-B921-ECF5-148592CDD5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13A1CC80-01D5-E011-130D-D36D97873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5490959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Accommodation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71D19-1B73-E57E-8873-53C913DB9D1B}"/>
              </a:ext>
            </a:extLst>
          </p:cNvPr>
          <p:cNvSpPr txBox="1"/>
          <p:nvPr/>
        </p:nvSpPr>
        <p:spPr>
          <a:xfrm>
            <a:off x="179512" y="1368663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Dormitory rooms (3–8 pupils).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Pupils identify who they’d like (and not like) to be with.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Boys and girls separate.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Staff rooms nearby.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24/7 supervision and support.</a:t>
            </a:r>
          </a:p>
        </p:txBody>
      </p:sp>
      <p:pic>
        <p:nvPicPr>
          <p:cNvPr id="6" name="Picture 2" descr="http://www.pgl.co.uk/NR/rdonlyres/2B8E7BE1-B714-4141-BDFF-690197D6F2FD/0/pgl_8054172.jpg">
            <a:extLst>
              <a:ext uri="{FF2B5EF4-FFF2-40B4-BE49-F238E27FC236}">
                <a16:creationId xmlns:a16="http://schemas.microsoft.com/office/drawing/2014/main" id="{29777B75-9474-A5FF-C762-20D6CDDC7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64"/>
          <a:stretch/>
        </p:blipFill>
        <p:spPr bwMode="auto">
          <a:xfrm>
            <a:off x="5227105" y="4026917"/>
            <a:ext cx="3690776" cy="2793067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89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AD8C6-FD02-566A-E31E-6A39F9B6A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AA04E-94FC-A611-77ED-D26F68ED0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C00B9-C975-DFE8-69A5-A9E67E8849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095F3E3C-E35B-2766-626D-FC1B43064E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305176" y="-1420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A2938B20-564F-66EB-C2D8-B4082DF32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5490959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Food and Catering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19DC35-5B92-A7B2-A94F-66A980E98CA2}"/>
              </a:ext>
            </a:extLst>
          </p:cNvPr>
          <p:cNvSpPr txBox="1"/>
          <p:nvPr/>
        </p:nvSpPr>
        <p:spPr>
          <a:xfrm>
            <a:off x="566380" y="1847372"/>
            <a:ext cx="8011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dirty="0">
                <a:latin typeface="Arial" panose="020B0604020202020204" pitchFamily="34" charset="0"/>
              </a:rPr>
              <a:t>Nutritious, child‑friendly meals.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dirty="0">
                <a:latin typeface="Arial" panose="020B0604020202020204" pitchFamily="34" charset="0"/>
              </a:rPr>
              <a:t>Vegetarian, vegan &amp; allergy options.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dirty="0">
                <a:latin typeface="Arial" panose="020B0604020202020204" pitchFamily="34" charset="0"/>
              </a:rPr>
              <a:t>Buffet style with plenty of choice.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400" dirty="0">
                <a:latin typeface="Arial" panose="020B0604020202020204" pitchFamily="34" charset="0"/>
              </a:rPr>
              <a:t>Hydration encouraged.</a:t>
            </a:r>
          </a:p>
        </p:txBody>
      </p:sp>
      <p:pic>
        <p:nvPicPr>
          <p:cNvPr id="8" name="Picture 4" descr="http://www.pgl.co.uk/NR/rdonlyres/C7C33751-4CF6-46A9-849A-2027917C1BA4/0/chefs.jpg">
            <a:extLst>
              <a:ext uri="{FF2B5EF4-FFF2-40B4-BE49-F238E27FC236}">
                <a16:creationId xmlns:a16="http://schemas.microsoft.com/office/drawing/2014/main" id="{4B456A1A-D23C-09D9-9FB8-C810C50E6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96" y="3863181"/>
            <a:ext cx="3143031" cy="2262982"/>
          </a:xfrm>
          <a:prstGeom prst="rect">
            <a:avLst/>
          </a:prstGeom>
          <a:noFill/>
          <a:ln w="38100">
            <a:solidFill>
              <a:srgbClr val="0000C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pgl.co.uk/NR/rdonlyres/DD0ADE03-EC53-451E-AC3E-5F1BFFE04594/0/DiningHall.jpg">
            <a:extLst>
              <a:ext uri="{FF2B5EF4-FFF2-40B4-BE49-F238E27FC236}">
                <a16:creationId xmlns:a16="http://schemas.microsoft.com/office/drawing/2014/main" id="{5596BDD2-523C-6D53-6FA5-EAD2E2F22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696" y="3808017"/>
            <a:ext cx="3167827" cy="268649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C4D61C-A4DF-1C88-9212-AB200A142D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0997" y="1701771"/>
            <a:ext cx="3422435" cy="192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53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1143000"/>
          </a:xfrm>
        </p:spPr>
        <p:txBody>
          <a:bodyPr>
            <a:noAutofit/>
          </a:bodyPr>
          <a:lstStyle/>
          <a:p>
            <a:r>
              <a:rPr lang="en-GB" sz="8800" b="1" dirty="0">
                <a:ln w="38100">
                  <a:solidFill>
                    <a:srgbClr val="0000CC"/>
                  </a:solidFill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Activities</a:t>
            </a:r>
          </a:p>
        </p:txBody>
      </p:sp>
      <p:pic>
        <p:nvPicPr>
          <p:cNvPr id="3" name="Picture 2" descr="http://www.seasonworkers.com/images/profiles/d0cc220b-8624-4ea1-bd73-52aff5578dc0.jpg?maxwidth=800&amp;maxheight=4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0497"/>
            <a:ext cx="1512168" cy="82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://www.seasonworkers.com/images/profiles/d0cc220b-8624-4ea1-bd73-52aff5578dc0.jpg?maxwidth=800&amp;maxheight=4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97552"/>
            <a:ext cx="1512168" cy="82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540770"/>
              </p:ext>
            </p:extLst>
          </p:nvPr>
        </p:nvGraphicFramePr>
        <p:xfrm>
          <a:off x="107504" y="1729920"/>
          <a:ext cx="8928992" cy="50754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151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01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Kayaking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Abseiling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omic Sans MS" panose="030F0702030302020204" pitchFamily="66" charset="0"/>
                        </a:rPr>
                        <a:t>High Ropes</a:t>
                      </a:r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6679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b="0" i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086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Vertical Challenge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Giant</a:t>
                      </a:r>
                      <a:r>
                        <a:rPr lang="en-GB" sz="1800" b="1" baseline="0" dirty="0">
                          <a:latin typeface="Comic Sans MS" panose="030F0702030302020204" pitchFamily="66" charset="0"/>
                        </a:rPr>
                        <a:t> Swing</a:t>
                      </a:r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Problem Solving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Rifle Shooting</a:t>
                      </a:r>
                    </a:p>
                    <a:p>
                      <a:pPr algn="ctr"/>
                      <a:endParaRPr lang="en-GB" sz="18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104" name="Picture 8" descr="Climbing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751950"/>
            <a:ext cx="2232249" cy="189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3.gstatic.com/images?q=tbn:ANd9GcQA16NLY3ZKZtKp18-llezfHt9nPprHhRaNziFAxy93DbwptGdMew:www.swellcofe.gloucs.sch.uk/Images/Sam/PGL%2520problem%2520solving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r="10019"/>
          <a:stretch/>
        </p:blipFill>
        <p:spPr bwMode="auto">
          <a:xfrm>
            <a:off x="4644008" y="4280937"/>
            <a:ext cx="2198540" cy="188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5608" r="7315"/>
          <a:stretch/>
        </p:blipFill>
        <p:spPr>
          <a:xfrm>
            <a:off x="6876256" y="1751950"/>
            <a:ext cx="2232248" cy="18930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032" r="8556"/>
          <a:stretch/>
        </p:blipFill>
        <p:spPr>
          <a:xfrm>
            <a:off x="2411761" y="1751950"/>
            <a:ext cx="2232247" cy="1893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27274" r="13131"/>
          <a:stretch/>
        </p:blipFill>
        <p:spPr>
          <a:xfrm>
            <a:off x="2524365" y="4282147"/>
            <a:ext cx="2124236" cy="189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/>
          <a:srcRect l="17021"/>
          <a:stretch/>
        </p:blipFill>
        <p:spPr>
          <a:xfrm>
            <a:off x="124557" y="1761502"/>
            <a:ext cx="2431220" cy="44046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/>
          <a:srcRect r="31100"/>
          <a:stretch/>
        </p:blipFill>
        <p:spPr>
          <a:xfrm>
            <a:off x="6830715" y="4280937"/>
            <a:ext cx="2320923" cy="189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16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251521" y="1102948"/>
            <a:ext cx="2160240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Karmina Sans Heavy"/>
                <a:ea typeface="MS Mincho" pitchFamily="49" charset="-128"/>
                <a:cs typeface="Times New Roman" pitchFamily="18" charset="0"/>
              </a:rPr>
              <a:t>Activities </a:t>
            </a: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1967" y="3472721"/>
            <a:ext cx="2544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Abseiling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32969" y="3472721"/>
            <a:ext cx="239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Jacobs Ladder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71594" y="3432051"/>
            <a:ext cx="2676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Trapeze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02523" y="5608149"/>
            <a:ext cx="2429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Archery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71595" y="5696228"/>
            <a:ext cx="2556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Paddle Boarding </a:t>
            </a:r>
          </a:p>
        </p:txBody>
      </p:sp>
      <p:sp>
        <p:nvSpPr>
          <p:cNvPr id="4" name="Rectangle 3"/>
          <p:cNvSpPr/>
          <p:nvPr/>
        </p:nvSpPr>
        <p:spPr>
          <a:xfrm>
            <a:off x="659956" y="5636322"/>
            <a:ext cx="2615899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dirty="0"/>
              <a:t>Zip Wire </a:t>
            </a:r>
          </a:p>
        </p:txBody>
      </p:sp>
      <p:pic>
        <p:nvPicPr>
          <p:cNvPr id="2052" name="Picture 4" descr="Abseiling">
            <a:extLst>
              <a:ext uri="{FF2B5EF4-FFF2-40B4-BE49-F238E27FC236}">
                <a16:creationId xmlns:a16="http://schemas.microsoft.com/office/drawing/2014/main" id="{283BA0BC-97F1-EC69-1670-47A7314C6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16" y="1888392"/>
            <a:ext cx="2799637" cy="157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Jacobs Ladder">
            <a:extLst>
              <a:ext uri="{FF2B5EF4-FFF2-40B4-BE49-F238E27FC236}">
                <a16:creationId xmlns:a16="http://schemas.microsoft.com/office/drawing/2014/main" id="{86A3014E-FF05-E5B6-729A-7B474D374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531" y="1888392"/>
            <a:ext cx="2675325" cy="1504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rapeze">
            <a:extLst>
              <a:ext uri="{FF2B5EF4-FFF2-40B4-BE49-F238E27FC236}">
                <a16:creationId xmlns:a16="http://schemas.microsoft.com/office/drawing/2014/main" id="{7F2C307B-1648-68C4-0E6C-77A39BCA4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834" y="1914210"/>
            <a:ext cx="2541797" cy="142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Zip Wire">
            <a:extLst>
              <a:ext uri="{FF2B5EF4-FFF2-40B4-BE49-F238E27FC236}">
                <a16:creationId xmlns:a16="http://schemas.microsoft.com/office/drawing/2014/main" id="{5D99229D-45FC-80E0-E162-8C707B0EE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90" y="4032833"/>
            <a:ext cx="2799637" cy="157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Archery">
            <a:extLst>
              <a:ext uri="{FF2B5EF4-FFF2-40B4-BE49-F238E27FC236}">
                <a16:creationId xmlns:a16="http://schemas.microsoft.com/office/drawing/2014/main" id="{AB4FE1A8-1895-224E-607A-D3962C0B5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756" y="3990747"/>
            <a:ext cx="2734100" cy="15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Giant Stand Up Paddleboarding ">
            <a:extLst>
              <a:ext uri="{FF2B5EF4-FFF2-40B4-BE49-F238E27FC236}">
                <a16:creationId xmlns:a16="http://schemas.microsoft.com/office/drawing/2014/main" id="{1EE716AC-3A22-A49C-BE9E-0860E3EA9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044" y="4014259"/>
            <a:ext cx="2596941" cy="146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187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Autofit/>
          </a:bodyPr>
          <a:lstStyle/>
          <a:p>
            <a:r>
              <a:rPr lang="en-GB" sz="8800" b="1" dirty="0">
                <a:ln w="38100">
                  <a:solidFill>
                    <a:srgbClr val="0000CC"/>
                  </a:solidFill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Schedule</a:t>
            </a:r>
          </a:p>
        </p:txBody>
      </p:sp>
      <p:pic>
        <p:nvPicPr>
          <p:cNvPr id="3" name="Picture 2" descr="http://www.seasonworkers.com/images/profiles/d0cc220b-8624-4ea1-bd73-52aff5578dc0.jpg?maxwidth=800&amp;maxheight=4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733256"/>
            <a:ext cx="1998451" cy="108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395959"/>
              </p:ext>
            </p:extLst>
          </p:nvPr>
        </p:nvGraphicFramePr>
        <p:xfrm>
          <a:off x="611559" y="1556793"/>
          <a:ext cx="7848873" cy="394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8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6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693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Friday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84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Breakfast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Breakfast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4656128"/>
                  </a:ext>
                </a:extLst>
              </a:tr>
              <a:tr h="28684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2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6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509514"/>
                  </a:ext>
                </a:extLst>
              </a:tr>
              <a:tr h="2868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Arrival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3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7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281123"/>
                  </a:ext>
                </a:extLst>
              </a:tr>
              <a:tr h="2868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Lunch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Lunch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Lunch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8358313"/>
                  </a:ext>
                </a:extLst>
              </a:tr>
              <a:tr h="286845"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1</a:t>
                      </a:r>
                      <a:endParaRPr lang="en-GB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4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Departure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534838"/>
                  </a:ext>
                </a:extLst>
              </a:tr>
              <a:tr h="286845">
                <a:tc vMerge="1"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Activity 5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775370"/>
                  </a:ext>
                </a:extLst>
              </a:tr>
              <a:tr h="2717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Dinner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Dinner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838557"/>
                  </a:ext>
                </a:extLst>
              </a:tr>
              <a:tr h="4406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Evening activity</a:t>
                      </a:r>
                      <a:endParaRPr lang="en-GB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Evening activity</a:t>
                      </a:r>
                      <a:endParaRPr lang="en-GB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456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422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40C20-E509-7A16-475A-BDB2AFBE2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7DD79-C2D3-FC0D-8D24-3A9C763AC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D209E-4A5E-69D1-A61C-431364D0C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2EA9F957-0CD7-6743-05EA-7D1B8962B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E93DDBBF-E5F8-A0F0-2E85-FECB18D2F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4554855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Safety and Supervision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93C1AF-6FB5-69BB-8884-A06CF78B9C3C}"/>
              </a:ext>
            </a:extLst>
          </p:cNvPr>
          <p:cNvSpPr txBox="1"/>
          <p:nvPr/>
        </p:nvSpPr>
        <p:spPr>
          <a:xfrm>
            <a:off x="280429" y="1740570"/>
            <a:ext cx="6347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Qualified PGL instructors lead activities.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School staff always present.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Full risk assessments completed.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First aiders on 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24‑hour security and safeguarding.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B31094-BAAE-F6C6-77E1-6E79FF8D3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9027" y="3819931"/>
            <a:ext cx="5102381" cy="286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24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1AABE-FF1D-4338-1572-6F67AE2F9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FE3AA-6B78-7510-E0B7-467100B20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201BB-529A-0787-B394-03BA814D4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9A3478AC-C6DC-C5F9-A080-E6169646B8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8FD3B461-7C41-EE85-96F1-C98C43EFC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4554855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What to pack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4DD787-8390-0F14-791C-CEFF51394973}"/>
              </a:ext>
            </a:extLst>
          </p:cNvPr>
          <p:cNvSpPr txBox="1"/>
          <p:nvPr/>
        </p:nvSpPr>
        <p:spPr>
          <a:xfrm>
            <a:off x="305176" y="1913136"/>
            <a:ext cx="517863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Old clothes for outdoor activities.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Waterproof jacket &amp; sturdy footwear.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Sleeping bag/bedding.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Toiletries &amp; towel.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No electronics or valuables.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Full kit list.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6AC79C-C7B6-3B7E-1445-8916D5E229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813" y="1913136"/>
            <a:ext cx="3040574" cy="436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36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4DCA2-5C79-3603-EA43-365FE8082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EC549-7B0F-DB0A-8435-DBAD40217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0F89A-9F08-1E2E-5B02-C49C63022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5100AA78-10A9-F4C1-691B-843ACF3CE9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E0574426-3998-5B69-202D-562160AFA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4554855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Communication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2E4FDF-A369-C4BE-600E-B9F5AFA2776E}"/>
              </a:ext>
            </a:extLst>
          </p:cNvPr>
          <p:cNvSpPr txBox="1"/>
          <p:nvPr/>
        </p:nvSpPr>
        <p:spPr>
          <a:xfrm>
            <a:off x="305176" y="1941576"/>
            <a:ext cx="822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Emergency contact via school office.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Arrival and departure updates via email.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No mobile phones for pupils.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2BD06D-E3CA-99CE-B301-ED89BFB6E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209" y="3929419"/>
            <a:ext cx="4347581" cy="248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02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E1B14-A469-DC59-AFCA-9B363D1D6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4EB2E-0DD6-FA69-843F-88E2CA008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75F0D-BA10-34BA-5E60-F46538A9E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64F889A4-0BF1-F1FA-4333-13E4450ADF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915F5314-8DB4-6C97-240F-E3101598D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4554855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Costs &amp; Payments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E37685-BA3D-2E1D-821E-ADEA6EA78C27}"/>
              </a:ext>
            </a:extLst>
          </p:cNvPr>
          <p:cNvSpPr txBox="1"/>
          <p:nvPr/>
        </p:nvSpPr>
        <p:spPr>
          <a:xfrm>
            <a:off x="272720" y="1863563"/>
            <a:ext cx="841407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Total cost: approximately £325 per child.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Includes: travel, accommodation, meals, activities, insurance.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Payment schedule: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Tuesday, 30</a:t>
            </a:r>
            <a:r>
              <a:rPr lang="en-GB" sz="2800" baseline="30000" dirty="0"/>
              <a:t>th</a:t>
            </a:r>
            <a:r>
              <a:rPr lang="en-GB" sz="2800" dirty="0"/>
              <a:t>  September = £100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Tuesday, 31</a:t>
            </a:r>
            <a:r>
              <a:rPr lang="en-GB" sz="2800" baseline="30000" dirty="0"/>
              <a:t>st</a:t>
            </a:r>
            <a:r>
              <a:rPr lang="en-GB" sz="2800" dirty="0"/>
              <a:t> March = remainder of the balance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These payments can be paid in monthly instalments via School Money.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2D5A2F-3809-FE1E-3E74-18537A2CD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0997" y="2990699"/>
            <a:ext cx="3065803" cy="174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22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962D1-6778-895E-BC66-991A452A9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319C4-2125-A34C-8BCB-FAE736888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AAFF6-A60A-17B8-6516-42FF1A623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G:\Marketing\Branding\JCA\3780 JCA Page Template AW5.jpg">
            <a:extLst>
              <a:ext uri="{FF2B5EF4-FFF2-40B4-BE49-F238E27FC236}">
                <a16:creationId xmlns:a16="http://schemas.microsoft.com/office/drawing/2014/main" id="{E4057E11-9412-6F5A-442A-AEEDE94EFA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71"/>
          <a:stretch/>
        </p:blipFill>
        <p:spPr bwMode="auto">
          <a:xfrm>
            <a:off x="-28575" y="3051"/>
            <a:ext cx="9177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5">
            <a:extLst>
              <a:ext uri="{FF2B5EF4-FFF2-40B4-BE49-F238E27FC236}">
                <a16:creationId xmlns:a16="http://schemas.microsoft.com/office/drawing/2014/main" id="{10A1F155-CC6A-4606-1363-E623FC5D66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76" y="1091216"/>
            <a:ext cx="4554855" cy="639358"/>
          </a:xfrm>
          <a:prstGeom prst="rect">
            <a:avLst/>
          </a:pr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FFFFFF"/>
                </a:solidFill>
                <a:latin typeface="Karmina Sans Heavy"/>
                <a:ea typeface="MS Mincho" pitchFamily="49" charset="-128"/>
                <a:cs typeface="Times New Roman" pitchFamily="18" charset="0"/>
              </a:rPr>
              <a:t>Benefits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F184B2-045F-CA79-2E51-10DAC5FB129E}"/>
              </a:ext>
            </a:extLst>
          </p:cNvPr>
          <p:cNvSpPr txBox="1"/>
          <p:nvPr/>
        </p:nvSpPr>
        <p:spPr>
          <a:xfrm>
            <a:off x="288137" y="1910798"/>
            <a:ext cx="77872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Builds independence &amp; resilience.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Encourages teamwork &amp; problem‑solving.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Strengthens friendships.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Creates lasting Year 6 memories.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E1C9D1-7254-C3FA-6521-E2AC8BB1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54662"/>
            <a:ext cx="4596502" cy="258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3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cccc6ff-885b-473c-8631-dfe5aca00209" xsi:nil="true"/>
    <lcf76f155ced4ddcb4097134ff3c332f xmlns="a0db87ec-2463-4484-939e-ff36d51176d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EE897803C89F46985B567FFA7A228A" ma:contentTypeVersion="12" ma:contentTypeDescription="Create a new document." ma:contentTypeScope="" ma:versionID="602e04251c5caa2c62f27f6f2ec90fb8">
  <xsd:schema xmlns:xsd="http://www.w3.org/2001/XMLSchema" xmlns:xs="http://www.w3.org/2001/XMLSchema" xmlns:p="http://schemas.microsoft.com/office/2006/metadata/properties" xmlns:ns2="a0db87ec-2463-4484-939e-ff36d51176d8" xmlns:ns3="3cccc6ff-885b-473c-8631-dfe5aca00209" targetNamespace="http://schemas.microsoft.com/office/2006/metadata/properties" ma:root="true" ma:fieldsID="d55f796900a7375dddfd0050f5a2b268" ns2:_="" ns3:_="">
    <xsd:import namespace="a0db87ec-2463-4484-939e-ff36d51176d8"/>
    <xsd:import namespace="3cccc6ff-885b-473c-8631-dfe5aca002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db87ec-2463-4484-939e-ff36d51176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9c05894-6fdb-4869-ad5a-86295974a5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ccc6ff-885b-473c-8631-dfe5aca00209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d211a668-ff0f-447b-868f-c2955679aff3}" ma:internalName="TaxCatchAll" ma:showField="CatchAllData" ma:web="3cccc6ff-885b-473c-8631-dfe5aca002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8E7E31-FBAA-450D-9E39-856C8C0D69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DD7993-4E0D-4E43-96AE-43C98B253113}">
  <ds:schemaRefs>
    <ds:schemaRef ds:uri="http://schemas.microsoft.com/office/2006/metadata/properties"/>
    <ds:schemaRef ds:uri="http://schemas.microsoft.com/office/infopath/2007/PartnerControls"/>
    <ds:schemaRef ds:uri="3cccc6ff-885b-473c-8631-dfe5aca00209"/>
    <ds:schemaRef ds:uri="a0db87ec-2463-4484-939e-ff36d51176d8"/>
  </ds:schemaRefs>
</ds:datastoreItem>
</file>

<file path=customXml/itemProps3.xml><?xml version="1.0" encoding="utf-8"?>
<ds:datastoreItem xmlns:ds="http://schemas.openxmlformats.org/officeDocument/2006/customXml" ds:itemID="{2991E7F9-2ABB-4F0E-926B-7F1FA6DCDB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db87ec-2463-4484-939e-ff36d51176d8"/>
    <ds:schemaRef ds:uri="3cccc6ff-885b-473c-8631-dfe5aca002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402</Words>
  <Application>Microsoft Office PowerPoint</Application>
  <PresentationFormat>On-screen Show (4:3)</PresentationFormat>
  <Paragraphs>102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MS Mincho</vt:lpstr>
      <vt:lpstr>Arial</vt:lpstr>
      <vt:lpstr>Calibri</vt:lpstr>
      <vt:lpstr>Comic Sans MS</vt:lpstr>
      <vt:lpstr>Karmina Sans Heavy</vt:lpstr>
      <vt:lpstr>Office Theme</vt:lpstr>
      <vt:lpstr>PowerPoint Presentation</vt:lpstr>
      <vt:lpstr>PowerPoint Presentation</vt:lpstr>
      <vt:lpstr>PowerPoint Presentation</vt:lpstr>
      <vt:lpstr>PowerPoint Presentation</vt:lpstr>
      <vt:lpstr>Activities</vt:lpstr>
      <vt:lpstr>PowerPoint Presentation</vt:lpstr>
      <vt:lpstr>Schedule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Ellie Cox</dc:creator>
  <cp:lastModifiedBy>Dave Collingwood</cp:lastModifiedBy>
  <cp:revision>42</cp:revision>
  <dcterms:created xsi:type="dcterms:W3CDTF">2016-10-05T14:35:18Z</dcterms:created>
  <dcterms:modified xsi:type="dcterms:W3CDTF">2025-09-25T13:10:53Z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0x01010009EE897803C89F46985B567FFA7A228A</vt:lpwstr>
  </property>
  <property fmtid="{D5CDD505-2E9C-101B-9397-08002B2CF9AE}" pid="3" name="Order">
    <vt:r8>3183000</vt:r8>
  </property>
</Properties>
</file>