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3" r:id="rId1"/>
  </p:sldMasterIdLst>
  <p:notesMasterIdLst>
    <p:notesMasterId r:id="rId16"/>
  </p:notesMasterIdLst>
  <p:sldIdLst>
    <p:sldId id="256" r:id="rId2"/>
    <p:sldId id="285" r:id="rId3"/>
    <p:sldId id="292" r:id="rId4"/>
    <p:sldId id="286" r:id="rId5"/>
    <p:sldId id="287" r:id="rId6"/>
    <p:sldId id="288" r:id="rId7"/>
    <p:sldId id="290" r:id="rId8"/>
    <p:sldId id="293" r:id="rId9"/>
    <p:sldId id="291" r:id="rId10"/>
    <p:sldId id="284" r:id="rId11"/>
    <p:sldId id="294" r:id="rId12"/>
    <p:sldId id="276" r:id="rId13"/>
    <p:sldId id="260" r:id="rId14"/>
    <p:sldId id="295"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92" autoAdjust="0"/>
    <p:restoredTop sz="94660"/>
  </p:normalViewPr>
  <p:slideViewPr>
    <p:cSldViewPr snapToGrid="0">
      <p:cViewPr>
        <p:scale>
          <a:sx n="69" d="100"/>
          <a:sy n="69" d="100"/>
        </p:scale>
        <p:origin x="870" y="78"/>
      </p:cViewPr>
      <p:guideLst/>
    </p:cSldViewPr>
  </p:slideViewPr>
  <p:notesTextViewPr>
    <p:cViewPr>
      <p:scale>
        <a:sx n="1" d="1"/>
        <a:sy n="1" d="1"/>
      </p:scale>
      <p:origin x="0" y="0"/>
    </p:cViewPr>
  </p:notesTextViewPr>
  <p:notesViewPr>
    <p:cSldViewPr snapToGrid="0">
      <p:cViewPr>
        <p:scale>
          <a:sx n="110" d="100"/>
          <a:sy n="110" d="100"/>
        </p:scale>
        <p:origin x="1686"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409A67DB-57FA-463A-8F89-B33475A72143}" type="datetimeFigureOut">
              <a:rPr lang="en-GB" smtClean="0"/>
              <a:t>24/09/2025</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75DEC15-60FC-46BB-B2EB-960071A93FEE}" type="slidenum">
              <a:rPr lang="en-GB" smtClean="0"/>
              <a:t>‹#›</a:t>
            </a:fld>
            <a:endParaRPr lang="en-GB" dirty="0"/>
          </a:p>
        </p:txBody>
      </p:sp>
    </p:spTree>
    <p:extLst>
      <p:ext uri="{BB962C8B-B14F-4D97-AF65-F5344CB8AC3E}">
        <p14:creationId xmlns:p14="http://schemas.microsoft.com/office/powerpoint/2010/main" val="2154062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Paper 1 the questions are under each short section of text, whilst in Paper 2 the text is in a separate booklet to the questions. </a:t>
            </a:r>
          </a:p>
          <a:p>
            <a:r>
              <a:rPr lang="en-GB" dirty="0"/>
              <a:t>The texts cover a range of poetry, fiction and non-fiction.</a:t>
            </a:r>
          </a:p>
          <a:p>
            <a:r>
              <a:rPr lang="en-GB" dirty="0"/>
              <a:t>Questions are designed to assess the comprehension and understanding of a children’s reading.</a:t>
            </a:r>
          </a:p>
          <a:p>
            <a:r>
              <a:rPr lang="en-GB" dirty="0"/>
              <a:t>Some questions are multiple choice or selected response, others require short answers and some require an extended response or explanation. </a:t>
            </a:r>
          </a:p>
          <a:p>
            <a:r>
              <a:rPr lang="en-GB" dirty="0"/>
              <a:t>The children </a:t>
            </a:r>
            <a:r>
              <a:rPr lang="en-GB" b="1" dirty="0"/>
              <a:t>must </a:t>
            </a:r>
            <a:r>
              <a:rPr lang="en-GB" dirty="0"/>
              <a:t>read these independently.</a:t>
            </a:r>
          </a:p>
          <a:p>
            <a:endParaRPr lang="en-GB" dirty="0"/>
          </a:p>
        </p:txBody>
      </p:sp>
      <p:sp>
        <p:nvSpPr>
          <p:cNvPr id="4" name="Slide Number Placeholder 3"/>
          <p:cNvSpPr>
            <a:spLocks noGrp="1"/>
          </p:cNvSpPr>
          <p:nvPr>
            <p:ph type="sldNum" sz="quarter" idx="10"/>
          </p:nvPr>
        </p:nvSpPr>
        <p:spPr/>
        <p:txBody>
          <a:bodyPr/>
          <a:lstStyle/>
          <a:p>
            <a:fld id="{4A374153-7BF6-40DA-8EFC-9443D85277A1}" type="slidenum">
              <a:rPr lang="en-GB" smtClean="0"/>
              <a:t>5</a:t>
            </a:fld>
            <a:endParaRPr lang="en-GB" dirty="0"/>
          </a:p>
        </p:txBody>
      </p:sp>
    </p:spTree>
    <p:extLst>
      <p:ext uri="{BB962C8B-B14F-4D97-AF65-F5344CB8AC3E}">
        <p14:creationId xmlns:p14="http://schemas.microsoft.com/office/powerpoint/2010/main" val="3436373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Paper 1 covers calculation methods for all operations. No resources can be used. E.g. no number square, number line, etc. </a:t>
            </a:r>
          </a:p>
          <a:p>
            <a:r>
              <a:rPr lang="en-GB" dirty="0"/>
              <a:t>Paper 2 covers problem solving ,reasoning and mathematical fluency. The only resource the children can use is a 30cm ruler. </a:t>
            </a:r>
          </a:p>
          <a:p>
            <a:r>
              <a:rPr lang="en-GB" dirty="0"/>
              <a:t>The questions will be varied. They will be: multiple choice, matching, true/false, completing a chart or table or drawing a shape. </a:t>
            </a:r>
          </a:p>
          <a:p>
            <a:r>
              <a:rPr lang="en-GB" dirty="0"/>
              <a:t>Some questions will also require children to show or explain their working out. </a:t>
            </a:r>
          </a:p>
          <a:p>
            <a:endParaRPr lang="en-GB" dirty="0"/>
          </a:p>
        </p:txBody>
      </p:sp>
      <p:sp>
        <p:nvSpPr>
          <p:cNvPr id="4" name="Slide Number Placeholder 3"/>
          <p:cNvSpPr>
            <a:spLocks noGrp="1"/>
          </p:cNvSpPr>
          <p:nvPr>
            <p:ph type="sldNum" sz="quarter" idx="10"/>
          </p:nvPr>
        </p:nvSpPr>
        <p:spPr/>
        <p:txBody>
          <a:bodyPr/>
          <a:lstStyle/>
          <a:p>
            <a:fld id="{4A374153-7BF6-40DA-8EFC-9443D85277A1}" type="slidenum">
              <a:rPr lang="en-GB" smtClean="0"/>
              <a:t>7</a:t>
            </a:fld>
            <a:endParaRPr lang="en-GB" dirty="0"/>
          </a:p>
        </p:txBody>
      </p:sp>
    </p:spTree>
    <p:extLst>
      <p:ext uri="{BB962C8B-B14F-4D97-AF65-F5344CB8AC3E}">
        <p14:creationId xmlns:p14="http://schemas.microsoft.com/office/powerpoint/2010/main" val="27205995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Paper 1 covers calculation methods for all operations. No resources can be used. E.g. no number square, number line, etc. </a:t>
            </a:r>
          </a:p>
          <a:p>
            <a:r>
              <a:rPr lang="en-GB" dirty="0"/>
              <a:t>Paper 2 covers problem solving ,reasoning and mathematical fluency. The only resource the children can use is a 30cm ruler. </a:t>
            </a:r>
          </a:p>
          <a:p>
            <a:r>
              <a:rPr lang="en-GB" dirty="0"/>
              <a:t>The questions will be varied. They will be: multiple choice, matching, true/false, completing a chart or table or drawing a shape. </a:t>
            </a:r>
          </a:p>
          <a:p>
            <a:r>
              <a:rPr lang="en-GB" dirty="0"/>
              <a:t>Some questions will also require children to show or explain their working out. </a:t>
            </a:r>
          </a:p>
          <a:p>
            <a:endParaRPr lang="en-GB" dirty="0"/>
          </a:p>
        </p:txBody>
      </p:sp>
      <p:sp>
        <p:nvSpPr>
          <p:cNvPr id="4" name="Slide Number Placeholder 3"/>
          <p:cNvSpPr>
            <a:spLocks noGrp="1"/>
          </p:cNvSpPr>
          <p:nvPr>
            <p:ph type="sldNum" sz="quarter" idx="10"/>
          </p:nvPr>
        </p:nvSpPr>
        <p:spPr/>
        <p:txBody>
          <a:bodyPr/>
          <a:lstStyle/>
          <a:p>
            <a:fld id="{4A374153-7BF6-40DA-8EFC-9443D85277A1}" type="slidenum">
              <a:rPr lang="en-GB" smtClean="0"/>
              <a:t>8</a:t>
            </a:fld>
            <a:endParaRPr lang="en-GB" dirty="0"/>
          </a:p>
        </p:txBody>
      </p:sp>
    </p:spTree>
    <p:extLst>
      <p:ext uri="{BB962C8B-B14F-4D97-AF65-F5344CB8AC3E}">
        <p14:creationId xmlns:p14="http://schemas.microsoft.com/office/powerpoint/2010/main" val="36133788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374153-7BF6-40DA-8EFC-9443D85277A1}" type="slidenum">
              <a:rPr lang="en-GB" smtClean="0"/>
              <a:t>9</a:t>
            </a:fld>
            <a:endParaRPr lang="en-GB" dirty="0"/>
          </a:p>
        </p:txBody>
      </p:sp>
    </p:spTree>
    <p:extLst>
      <p:ext uri="{BB962C8B-B14F-4D97-AF65-F5344CB8AC3E}">
        <p14:creationId xmlns:p14="http://schemas.microsoft.com/office/powerpoint/2010/main" val="31581602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a:t>
            </a:r>
            <a:r>
              <a:rPr lang="en-GB" baseline="0" dirty="0"/>
              <a:t> Science there is no GDS.</a:t>
            </a:r>
            <a:endParaRPr lang="en-GB" dirty="0"/>
          </a:p>
        </p:txBody>
      </p:sp>
      <p:sp>
        <p:nvSpPr>
          <p:cNvPr id="4" name="Slide Number Placeholder 3"/>
          <p:cNvSpPr>
            <a:spLocks noGrp="1"/>
          </p:cNvSpPr>
          <p:nvPr>
            <p:ph type="sldNum" sz="quarter" idx="10"/>
          </p:nvPr>
        </p:nvSpPr>
        <p:spPr/>
        <p:txBody>
          <a:bodyPr/>
          <a:lstStyle/>
          <a:p>
            <a:fld id="{4A374153-7BF6-40DA-8EFC-9443D85277A1}" type="slidenum">
              <a:rPr lang="en-GB" smtClean="0"/>
              <a:t>10</a:t>
            </a:fld>
            <a:endParaRPr lang="en-GB" dirty="0"/>
          </a:p>
        </p:txBody>
      </p:sp>
    </p:spTree>
    <p:extLst>
      <p:ext uri="{BB962C8B-B14F-4D97-AF65-F5344CB8AC3E}">
        <p14:creationId xmlns:p14="http://schemas.microsoft.com/office/powerpoint/2010/main" val="105893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5" name="Footer Placeholder 4"/>
          <p:cNvSpPr>
            <a:spLocks noGrp="1"/>
          </p:cNvSpPr>
          <p:nvPr>
            <p:ph type="ftr" sz="quarter" idx="11"/>
          </p:nvPr>
        </p:nvSpPr>
        <p:spPr>
          <a:xfrm>
            <a:off x="2416500" y="329307"/>
            <a:ext cx="4973915" cy="309201"/>
          </a:xfrm>
        </p:spPr>
        <p:txBody>
          <a:bodyPr/>
          <a:lstStyle/>
          <a:p>
            <a:endParaRPr lang="en-GB" dirty="0"/>
          </a:p>
        </p:txBody>
      </p:sp>
      <p:sp>
        <p:nvSpPr>
          <p:cNvPr id="6" name="Slide Number Placeholder 5"/>
          <p:cNvSpPr>
            <a:spLocks noGrp="1"/>
          </p:cNvSpPr>
          <p:nvPr>
            <p:ph type="sldNum" sz="quarter" idx="12"/>
          </p:nvPr>
        </p:nvSpPr>
        <p:spPr>
          <a:xfrm>
            <a:off x="1437664" y="798973"/>
            <a:ext cx="811019" cy="503578"/>
          </a:xfrm>
        </p:spPr>
        <p:txBody>
          <a:bodyPr/>
          <a:lstStyle/>
          <a:p>
            <a:fld id="{21B50059-5AC0-4337-BEE5-A9491E69851B}" type="slidenum">
              <a:rPr lang="en-GB" smtClean="0"/>
              <a:t>‹#›</a:t>
            </a:fld>
            <a:endParaRPr lang="en-GB"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63523668"/>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1B50059-5AC0-4337-BEE5-A9491E69851B}" type="slidenum">
              <a:rPr lang="en-GB" smtClean="0"/>
              <a:t>‹#›</a:t>
            </a:fld>
            <a:endParaRPr lang="en-GB"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31165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1B50059-5AC0-4337-BEE5-A9491E69851B}" type="slidenum">
              <a:rPr lang="en-GB" smtClean="0"/>
              <a:t>‹#›</a:t>
            </a:fld>
            <a:endParaRPr lang="en-GB"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29741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1B50059-5AC0-4337-BEE5-A9491E69851B}" type="slidenum">
              <a:rPr lang="en-GB" smtClean="0"/>
              <a:t>‹#›</a:t>
            </a:fld>
            <a:endParaRPr lang="en-GB"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44408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1B50059-5AC0-4337-BEE5-A9491E69851B}" type="slidenum">
              <a:rPr lang="en-GB" smtClean="0"/>
              <a:t>‹#›</a:t>
            </a:fld>
            <a:endParaRPr lang="en-GB"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02101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1B50059-5AC0-4337-BEE5-A9491E69851B}" type="slidenum">
              <a:rPr lang="en-GB" smtClean="0"/>
              <a:t>‹#›</a:t>
            </a:fld>
            <a:endParaRPr lang="en-GB"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40859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1B50059-5AC0-4337-BEE5-A9491E69851B}" type="slidenum">
              <a:rPr lang="en-GB" smtClean="0"/>
              <a:t>‹#›</a:t>
            </a:fld>
            <a:endParaRPr lang="en-GB" dirty="0"/>
          </a:p>
        </p:txBody>
      </p:sp>
    </p:spTree>
    <p:extLst>
      <p:ext uri="{BB962C8B-B14F-4D97-AF65-F5344CB8AC3E}">
        <p14:creationId xmlns:p14="http://schemas.microsoft.com/office/powerpoint/2010/main" val="174361777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1B50059-5AC0-4337-BEE5-A9491E69851B}" type="slidenum">
              <a:rPr lang="en-GB" smtClean="0"/>
              <a:t>‹#›</a:t>
            </a:fld>
            <a:endParaRPr lang="en-GB"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24063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A4E49C5-2053-440D-B96A-6BE4E9B774A6}" type="datetimeFigureOut">
              <a:rPr lang="en-GB" smtClean="0"/>
              <a:t>24/09/2025</a:t>
            </a:fld>
            <a:endParaRPr lang="en-GB"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21B50059-5AC0-4337-BEE5-A9491E69851B}" type="slidenum">
              <a:rPr lang="en-GB" smtClean="0"/>
              <a:t>‹#›</a:t>
            </a:fld>
            <a:endParaRPr lang="en-GB"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13013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1B50059-5AC0-4337-BEE5-A9491E69851B}" type="slidenum">
              <a:rPr lang="en-GB" smtClean="0"/>
              <a:t>‹#›</a:t>
            </a:fld>
            <a:endParaRPr lang="en-GB"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0535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4E49C5-2053-440D-B96A-6BE4E9B774A6}" type="datetimeFigureOut">
              <a:rPr lang="en-GB" smtClean="0"/>
              <a:t>24/09/2025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1B50059-5AC0-4337-BEE5-A9491E69851B}" type="slidenum">
              <a:rPr lang="en-GB" smtClean="0"/>
              <a:t>‹#›</a:t>
            </a:fld>
            <a:endParaRPr lang="en-GB"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01429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A4E49C5-2053-440D-B96A-6BE4E9B774A6}" type="datetimeFigureOut">
              <a:rPr lang="en-GB" smtClean="0"/>
              <a:t>24/09/2025</a:t>
            </a:fld>
            <a:endParaRPr lang="en-GB"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21B50059-5AC0-4337-BEE5-A9491E69851B}" type="slidenum">
              <a:rPr lang="en-GB" smtClean="0"/>
              <a:t>‹#›</a:t>
            </a:fld>
            <a:endParaRPr lang="en-GB"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122176"/>
      </p:ext>
    </p:extLst>
  </p:cSld>
  <p:clrMap bg1="lt1" tx1="dk1" bg2="lt2" tx2="dk2" accent1="accent1" accent2="accent2" accent3="accent3" accent4="accent4" accent5="accent5" accent6="accent6" hlink="hlink" folHlink="folHlink"/>
  <p:sldLayoutIdLst>
    <p:sldLayoutId id="2147484084" r:id="rId1"/>
    <p:sldLayoutId id="2147484085" r:id="rId2"/>
    <p:sldLayoutId id="2147484086" r:id="rId3"/>
    <p:sldLayoutId id="2147484087" r:id="rId4"/>
    <p:sldLayoutId id="2147484088" r:id="rId5"/>
    <p:sldLayoutId id="2147484089" r:id="rId6"/>
    <p:sldLayoutId id="2147484090" r:id="rId7"/>
    <p:sldLayoutId id="2147484091" r:id="rId8"/>
    <p:sldLayoutId id="2147484092" r:id="rId9"/>
    <p:sldLayoutId id="2147484093" r:id="rId10"/>
    <p:sldLayoutId id="2147484094"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75520" y="1340768"/>
            <a:ext cx="8496944" cy="1988840"/>
          </a:xfrm>
        </p:spPr>
        <p:txBody>
          <a:bodyPr>
            <a:noAutofit/>
          </a:bodyPr>
          <a:lstStyle/>
          <a:p>
            <a:r>
              <a:rPr lang="en-GB" sz="6400" b="1" dirty="0">
                <a:latin typeface="Arial Rounded MT Bold" panose="020F0704030504030204" pitchFamily="34" charset="0"/>
              </a:rPr>
              <a:t>KS2 SATS Information Meeting</a:t>
            </a:r>
          </a:p>
        </p:txBody>
      </p:sp>
      <p:pic>
        <p:nvPicPr>
          <p:cNvPr id="4" name="Picture 2" descr="Baston C of E Primary School">
            <a:extLst>
              <a:ext uri="{FF2B5EF4-FFF2-40B4-BE49-F238E27FC236}">
                <a16:creationId xmlns:a16="http://schemas.microsoft.com/office/drawing/2014/main" id="{63FA6C17-21A9-CB66-F99E-12F3B9E4F2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68479" y="269919"/>
            <a:ext cx="2065269" cy="2065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1944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04664"/>
            <a:ext cx="8229600" cy="1066800"/>
          </a:xfrm>
        </p:spPr>
        <p:txBody>
          <a:bodyPr/>
          <a:lstStyle/>
          <a:p>
            <a:r>
              <a:rPr lang="en-GB" dirty="0">
                <a:latin typeface="Arial Rounded MT Bold" panose="020F0704030504030204" pitchFamily="34" charset="0"/>
              </a:rPr>
              <a:t>What will be assessed within the KS2 SATS?</a:t>
            </a:r>
          </a:p>
        </p:txBody>
      </p:sp>
      <p:sp>
        <p:nvSpPr>
          <p:cNvPr id="3" name="Content Placeholder 2"/>
          <p:cNvSpPr>
            <a:spLocks noGrp="1"/>
          </p:cNvSpPr>
          <p:nvPr>
            <p:ph idx="1"/>
          </p:nvPr>
        </p:nvSpPr>
        <p:spPr>
          <a:xfrm>
            <a:off x="1617695" y="1982920"/>
            <a:ext cx="8229600" cy="4325112"/>
          </a:xfrm>
        </p:spPr>
        <p:txBody>
          <a:bodyPr>
            <a:noAutofit/>
          </a:bodyPr>
          <a:lstStyle/>
          <a:p>
            <a:r>
              <a:rPr lang="en-GB" sz="2400" dirty="0">
                <a:latin typeface="+mj-lt"/>
              </a:rPr>
              <a:t>There are KS2 SATS (Standard Assessment Tests) in, English grammar, punctuation and spelling, English reading and mathematics. </a:t>
            </a:r>
          </a:p>
          <a:p>
            <a:endParaRPr lang="en-GB" sz="2400" dirty="0">
              <a:latin typeface="+mj-lt"/>
            </a:endParaRPr>
          </a:p>
          <a:p>
            <a:r>
              <a:rPr lang="en-GB" sz="2400" dirty="0">
                <a:latin typeface="+mj-lt"/>
              </a:rPr>
              <a:t>In England, SATs are national curriculum assessments that measure a primary school student's progress and attainment in core subjects. They help identify if a child is meeting the age-related expectations set out in the national curriculum.</a:t>
            </a:r>
          </a:p>
          <a:p>
            <a:endParaRPr lang="en-GB" sz="2400" dirty="0">
              <a:latin typeface="+mj-lt"/>
            </a:endParaRPr>
          </a:p>
        </p:txBody>
      </p:sp>
    </p:spTree>
    <p:extLst>
      <p:ext uri="{BB962C8B-B14F-4D97-AF65-F5344CB8AC3E}">
        <p14:creationId xmlns:p14="http://schemas.microsoft.com/office/powerpoint/2010/main" val="3363542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404664"/>
            <a:ext cx="8229600" cy="1066800"/>
          </a:xfrm>
        </p:spPr>
        <p:txBody>
          <a:bodyPr/>
          <a:lstStyle/>
          <a:p>
            <a:r>
              <a:rPr lang="en-GB" dirty="0">
                <a:latin typeface="Arial Rounded MT Bold" panose="020F0704030504030204" pitchFamily="34" charset="0"/>
              </a:rPr>
              <a:t>End of KS2 expectations</a:t>
            </a:r>
          </a:p>
        </p:txBody>
      </p:sp>
      <p:sp>
        <p:nvSpPr>
          <p:cNvPr id="8" name="TextBox 7">
            <a:extLst>
              <a:ext uri="{FF2B5EF4-FFF2-40B4-BE49-F238E27FC236}">
                <a16:creationId xmlns:a16="http://schemas.microsoft.com/office/drawing/2014/main" id="{046BBBC1-E007-AA58-30C2-11CDF7F7343C}"/>
              </a:ext>
            </a:extLst>
          </p:cNvPr>
          <p:cNvSpPr txBox="1"/>
          <p:nvPr/>
        </p:nvSpPr>
        <p:spPr>
          <a:xfrm>
            <a:off x="377536" y="1935172"/>
            <a:ext cx="6102926" cy="3416320"/>
          </a:xfrm>
          <a:prstGeom prst="rect">
            <a:avLst/>
          </a:prstGeom>
          <a:noFill/>
        </p:spPr>
        <p:txBody>
          <a:bodyPr wrap="square">
            <a:spAutoFit/>
          </a:bodyPr>
          <a:lstStyle/>
          <a:p>
            <a:r>
              <a:rPr lang="en-GB" sz="3600" dirty="0"/>
              <a:t>There are no KS2 SATS for English writing or Science – these will be assessed via teacher assessment judgements and will be reported to you in your child’s end of year report.</a:t>
            </a:r>
          </a:p>
        </p:txBody>
      </p:sp>
      <p:pic>
        <p:nvPicPr>
          <p:cNvPr id="10" name="Picture 9">
            <a:extLst>
              <a:ext uri="{FF2B5EF4-FFF2-40B4-BE49-F238E27FC236}">
                <a16:creationId xmlns:a16="http://schemas.microsoft.com/office/drawing/2014/main" id="{A218FCC3-1858-BABB-E896-85B90E292FDF}"/>
              </a:ext>
            </a:extLst>
          </p:cNvPr>
          <p:cNvPicPr>
            <a:picLocks noChangeAspect="1"/>
          </p:cNvPicPr>
          <p:nvPr/>
        </p:nvPicPr>
        <p:blipFill>
          <a:blip r:embed="rId2"/>
          <a:stretch>
            <a:fillRect/>
          </a:stretch>
        </p:blipFill>
        <p:spPr>
          <a:xfrm>
            <a:off x="7581660" y="1935172"/>
            <a:ext cx="3484658" cy="4117398"/>
          </a:xfrm>
          <a:prstGeom prst="rect">
            <a:avLst/>
          </a:prstGeom>
        </p:spPr>
      </p:pic>
    </p:spTree>
    <p:extLst>
      <p:ext uri="{BB962C8B-B14F-4D97-AF65-F5344CB8AC3E}">
        <p14:creationId xmlns:p14="http://schemas.microsoft.com/office/powerpoint/2010/main" val="2039588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860" y="404664"/>
            <a:ext cx="8229600" cy="1066800"/>
          </a:xfrm>
        </p:spPr>
        <p:txBody>
          <a:bodyPr/>
          <a:lstStyle/>
          <a:p>
            <a:r>
              <a:rPr lang="en-GB" dirty="0">
                <a:latin typeface="Arial Rounded MT Bold" panose="020F0704030504030204" pitchFamily="34" charset="0"/>
              </a:rPr>
              <a:t>When are the ks2 sats?</a:t>
            </a:r>
          </a:p>
        </p:txBody>
      </p:sp>
      <p:pic>
        <p:nvPicPr>
          <p:cNvPr id="8" name="Picture 7">
            <a:extLst>
              <a:ext uri="{FF2B5EF4-FFF2-40B4-BE49-F238E27FC236}">
                <a16:creationId xmlns:a16="http://schemas.microsoft.com/office/drawing/2014/main" id="{7A3E34F7-3F5D-6856-0FDA-B3037C345942}"/>
              </a:ext>
            </a:extLst>
          </p:cNvPr>
          <p:cNvPicPr>
            <a:picLocks noChangeAspect="1"/>
          </p:cNvPicPr>
          <p:nvPr/>
        </p:nvPicPr>
        <p:blipFill>
          <a:blip r:embed="rId2"/>
          <a:stretch>
            <a:fillRect/>
          </a:stretch>
        </p:blipFill>
        <p:spPr>
          <a:xfrm>
            <a:off x="1382858" y="1342159"/>
            <a:ext cx="6625070" cy="4750050"/>
          </a:xfrm>
          <a:prstGeom prst="rect">
            <a:avLst/>
          </a:prstGeom>
        </p:spPr>
      </p:pic>
    </p:spTree>
    <p:extLst>
      <p:ext uri="{BB962C8B-B14F-4D97-AF65-F5344CB8AC3E}">
        <p14:creationId xmlns:p14="http://schemas.microsoft.com/office/powerpoint/2010/main" val="3570193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76672"/>
            <a:ext cx="8229600" cy="1066800"/>
          </a:xfrm>
        </p:spPr>
        <p:txBody>
          <a:bodyPr/>
          <a:lstStyle/>
          <a:p>
            <a:r>
              <a:rPr lang="en-GB" dirty="0">
                <a:latin typeface="Arial Rounded MT Bold" panose="020F0704030504030204" pitchFamily="34" charset="0"/>
              </a:rPr>
              <a:t>English grammar, punctuation and spelling papers</a:t>
            </a:r>
          </a:p>
        </p:txBody>
      </p:sp>
      <p:sp>
        <p:nvSpPr>
          <p:cNvPr id="4" name="Content Placeholder 3"/>
          <p:cNvSpPr>
            <a:spLocks noGrp="1"/>
          </p:cNvSpPr>
          <p:nvPr>
            <p:ph idx="1"/>
          </p:nvPr>
        </p:nvSpPr>
        <p:spPr>
          <a:xfrm>
            <a:off x="1919536" y="1967138"/>
            <a:ext cx="8229600" cy="4325112"/>
          </a:xfrm>
        </p:spPr>
        <p:txBody>
          <a:bodyPr/>
          <a:lstStyle/>
          <a:p>
            <a:r>
              <a:rPr lang="en-GB" dirty="0">
                <a:latin typeface="+mj-lt"/>
              </a:rPr>
              <a:t>English grammar, punctuation and spelling Paper 1 – Questions</a:t>
            </a:r>
          </a:p>
          <a:p>
            <a:pPr lvl="1"/>
            <a:r>
              <a:rPr lang="en-GB" dirty="0">
                <a:latin typeface="+mj-lt"/>
              </a:rPr>
              <a:t>50 marks</a:t>
            </a:r>
          </a:p>
          <a:p>
            <a:r>
              <a:rPr lang="en-GB" dirty="0">
                <a:latin typeface="+mj-lt"/>
              </a:rPr>
              <a:t>Spelling Paper 2 – Spelling</a:t>
            </a:r>
          </a:p>
          <a:p>
            <a:pPr lvl="1"/>
            <a:r>
              <a:rPr lang="en-GB" dirty="0">
                <a:latin typeface="+mj-lt"/>
              </a:rPr>
              <a:t>20 marks</a:t>
            </a:r>
          </a:p>
        </p:txBody>
      </p:sp>
      <p:pic>
        <p:nvPicPr>
          <p:cNvPr id="5" name="Picture 4">
            <a:extLst>
              <a:ext uri="{FF2B5EF4-FFF2-40B4-BE49-F238E27FC236}">
                <a16:creationId xmlns:a16="http://schemas.microsoft.com/office/drawing/2014/main" id="{885FADEA-D0F1-5795-AEE3-561906DB894F}"/>
              </a:ext>
            </a:extLst>
          </p:cNvPr>
          <p:cNvPicPr>
            <a:picLocks noChangeAspect="1"/>
          </p:cNvPicPr>
          <p:nvPr/>
        </p:nvPicPr>
        <p:blipFill>
          <a:blip r:embed="rId3"/>
          <a:stretch>
            <a:fillRect/>
          </a:stretch>
        </p:blipFill>
        <p:spPr>
          <a:xfrm>
            <a:off x="5885568" y="2840854"/>
            <a:ext cx="5621141" cy="2634309"/>
          </a:xfrm>
          <a:prstGeom prst="rect">
            <a:avLst/>
          </a:prstGeom>
        </p:spPr>
      </p:pic>
    </p:spTree>
    <p:extLst>
      <p:ext uri="{BB962C8B-B14F-4D97-AF65-F5344CB8AC3E}">
        <p14:creationId xmlns:p14="http://schemas.microsoft.com/office/powerpoint/2010/main" val="2063614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fade">
                                      <p:cBhvr>
                                        <p:cTn id="24" dur="1000"/>
                                        <p:tgtEl>
                                          <p:spTgt spid="4">
                                            <p:txEl>
                                              <p:pRg st="3" end="3"/>
                                            </p:txEl>
                                          </p:spTgt>
                                        </p:tgtEl>
                                      </p:cBhvr>
                                    </p:animEffect>
                                    <p:anim calcmode="lin" valueType="num">
                                      <p:cBhvr>
                                        <p:cTn id="25"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9947" y="476672"/>
            <a:ext cx="8229600" cy="1143000"/>
          </a:xfrm>
        </p:spPr>
        <p:txBody>
          <a:bodyPr/>
          <a:lstStyle/>
          <a:p>
            <a:r>
              <a:rPr lang="en-GB" dirty="0">
                <a:latin typeface="Arial Rounded MT Bold" panose="020F0704030504030204" pitchFamily="34" charset="0"/>
              </a:rPr>
              <a:t>English Reading Paper </a:t>
            </a:r>
          </a:p>
        </p:txBody>
      </p:sp>
      <p:pic>
        <p:nvPicPr>
          <p:cNvPr id="4" name="Picture 3">
            <a:extLst>
              <a:ext uri="{FF2B5EF4-FFF2-40B4-BE49-F238E27FC236}">
                <a16:creationId xmlns:a16="http://schemas.microsoft.com/office/drawing/2014/main" id="{DC90C6F6-E77A-F5D5-D30B-6CD834CD4532}"/>
              </a:ext>
            </a:extLst>
          </p:cNvPr>
          <p:cNvPicPr>
            <a:picLocks noChangeAspect="1"/>
          </p:cNvPicPr>
          <p:nvPr/>
        </p:nvPicPr>
        <p:blipFill>
          <a:blip r:embed="rId2"/>
          <a:stretch>
            <a:fillRect/>
          </a:stretch>
        </p:blipFill>
        <p:spPr>
          <a:xfrm>
            <a:off x="8068525" y="476673"/>
            <a:ext cx="3820306" cy="5353050"/>
          </a:xfrm>
          <a:prstGeom prst="rect">
            <a:avLst/>
          </a:prstGeom>
        </p:spPr>
      </p:pic>
      <p:pic>
        <p:nvPicPr>
          <p:cNvPr id="7" name="Picture 6">
            <a:extLst>
              <a:ext uri="{FF2B5EF4-FFF2-40B4-BE49-F238E27FC236}">
                <a16:creationId xmlns:a16="http://schemas.microsoft.com/office/drawing/2014/main" id="{274DB4B9-D38B-A888-75DF-E552F4AA5D5C}"/>
              </a:ext>
            </a:extLst>
          </p:cNvPr>
          <p:cNvPicPr>
            <a:picLocks noChangeAspect="1"/>
          </p:cNvPicPr>
          <p:nvPr/>
        </p:nvPicPr>
        <p:blipFill>
          <a:blip r:embed="rId3"/>
          <a:stretch>
            <a:fillRect/>
          </a:stretch>
        </p:blipFill>
        <p:spPr>
          <a:xfrm>
            <a:off x="4760253" y="1179541"/>
            <a:ext cx="3308272" cy="4650182"/>
          </a:xfrm>
          <a:prstGeom prst="rect">
            <a:avLst/>
          </a:prstGeom>
        </p:spPr>
      </p:pic>
      <p:sp>
        <p:nvSpPr>
          <p:cNvPr id="8" name="Content Placeholder 3">
            <a:extLst>
              <a:ext uri="{FF2B5EF4-FFF2-40B4-BE49-F238E27FC236}">
                <a16:creationId xmlns:a16="http://schemas.microsoft.com/office/drawing/2014/main" id="{C72A97FE-5B71-63B6-76A8-6BF4389AB342}"/>
              </a:ext>
            </a:extLst>
          </p:cNvPr>
          <p:cNvSpPr>
            <a:spLocks noGrp="1"/>
          </p:cNvSpPr>
          <p:nvPr>
            <p:ph idx="1"/>
          </p:nvPr>
        </p:nvSpPr>
        <p:spPr>
          <a:xfrm>
            <a:off x="401454" y="2056215"/>
            <a:ext cx="8229600" cy="4325112"/>
          </a:xfrm>
        </p:spPr>
        <p:txBody>
          <a:bodyPr/>
          <a:lstStyle/>
          <a:p>
            <a:r>
              <a:rPr lang="en-GB" dirty="0">
                <a:latin typeface="+mj-lt"/>
              </a:rPr>
              <a:t>English Reading Paper 3</a:t>
            </a:r>
          </a:p>
          <a:p>
            <a:pPr>
              <a:buFontTx/>
              <a:buChar char="-"/>
            </a:pPr>
            <a:r>
              <a:rPr lang="en-GB" dirty="0">
                <a:latin typeface="+mj-lt"/>
              </a:rPr>
              <a:t>Reading booklet, and answer booklet</a:t>
            </a:r>
          </a:p>
          <a:p>
            <a:pPr lvl="1"/>
            <a:r>
              <a:rPr lang="en-GB" dirty="0">
                <a:latin typeface="+mj-lt"/>
              </a:rPr>
              <a:t>50 marks</a:t>
            </a:r>
          </a:p>
        </p:txBody>
      </p:sp>
    </p:spTree>
    <p:extLst>
      <p:ext uri="{BB962C8B-B14F-4D97-AF65-F5344CB8AC3E}">
        <p14:creationId xmlns:p14="http://schemas.microsoft.com/office/powerpoint/2010/main" val="332827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Effect transition="in" filter="fade">
                                      <p:cBhvr>
                                        <p:cTn id="14" dur="1000"/>
                                        <p:tgtEl>
                                          <p:spTgt spid="8">
                                            <p:txEl>
                                              <p:pRg st="1" end="1"/>
                                            </p:txEl>
                                          </p:spTgt>
                                        </p:tgtEl>
                                      </p:cBhvr>
                                    </p:animEffect>
                                    <p:anim calcmode="lin" valueType="num">
                                      <p:cBhvr>
                                        <p:cTn id="15"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Effect transition="in" filter="fade">
                                      <p:cBhvr>
                                        <p:cTn id="19" dur="1000"/>
                                        <p:tgtEl>
                                          <p:spTgt spid="8">
                                            <p:txEl>
                                              <p:pRg st="2" end="2"/>
                                            </p:txEl>
                                          </p:spTgt>
                                        </p:tgtEl>
                                      </p:cBhvr>
                                    </p:animEffect>
                                    <p:anim calcmode="lin" valueType="num">
                                      <p:cBhvr>
                                        <p:cTn id="20"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8">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476672"/>
            <a:ext cx="8229600" cy="1066800"/>
          </a:xfrm>
        </p:spPr>
        <p:txBody>
          <a:bodyPr/>
          <a:lstStyle/>
          <a:p>
            <a:r>
              <a:rPr lang="en-GB" dirty="0">
                <a:latin typeface="Arial Rounded MT Bold" panose="020F0704030504030204" pitchFamily="34" charset="0"/>
              </a:rPr>
              <a:t>Mathematics papers</a:t>
            </a:r>
          </a:p>
        </p:txBody>
      </p:sp>
      <p:sp>
        <p:nvSpPr>
          <p:cNvPr id="4" name="Content Placeholder 3"/>
          <p:cNvSpPr>
            <a:spLocks noGrp="1"/>
          </p:cNvSpPr>
          <p:nvPr>
            <p:ph idx="1"/>
          </p:nvPr>
        </p:nvSpPr>
        <p:spPr>
          <a:xfrm>
            <a:off x="1991544" y="1844824"/>
            <a:ext cx="8229600" cy="4325112"/>
          </a:xfrm>
        </p:spPr>
        <p:txBody>
          <a:bodyPr>
            <a:normAutofit fontScale="92500" lnSpcReduction="10000"/>
          </a:bodyPr>
          <a:lstStyle/>
          <a:p>
            <a:r>
              <a:rPr lang="en-GB" dirty="0">
                <a:latin typeface="+mj-lt"/>
              </a:rPr>
              <a:t>Maths Paper 1 – Arithmetic</a:t>
            </a:r>
          </a:p>
          <a:p>
            <a:pPr lvl="1"/>
            <a:r>
              <a:rPr lang="en-GB" dirty="0">
                <a:latin typeface="+mj-lt"/>
              </a:rPr>
              <a:t>40 marks</a:t>
            </a:r>
          </a:p>
          <a:p>
            <a:pPr lvl="1"/>
            <a:r>
              <a:rPr lang="en-GB" dirty="0">
                <a:latin typeface="+mj-lt"/>
              </a:rPr>
              <a:t>30 minutes</a:t>
            </a:r>
          </a:p>
          <a:p>
            <a:pPr marL="411480" lvl="1" indent="0">
              <a:buNone/>
            </a:pPr>
            <a:endParaRPr lang="en-GB" dirty="0">
              <a:latin typeface="+mj-lt"/>
            </a:endParaRPr>
          </a:p>
          <a:p>
            <a:r>
              <a:rPr lang="en-GB" dirty="0">
                <a:latin typeface="+mj-lt"/>
              </a:rPr>
              <a:t>Maths Paper 2 – Reasoning</a:t>
            </a:r>
          </a:p>
          <a:p>
            <a:pPr lvl="1"/>
            <a:r>
              <a:rPr lang="en-GB" dirty="0">
                <a:latin typeface="+mj-lt"/>
              </a:rPr>
              <a:t>35 marks</a:t>
            </a:r>
          </a:p>
          <a:p>
            <a:pPr lvl="1"/>
            <a:r>
              <a:rPr lang="en-GB" dirty="0">
                <a:latin typeface="+mj-lt"/>
              </a:rPr>
              <a:t>40 minutes</a:t>
            </a:r>
          </a:p>
          <a:p>
            <a:pPr marL="457200" lvl="1" indent="0">
              <a:buNone/>
            </a:pPr>
            <a:endParaRPr lang="en-GB" dirty="0">
              <a:latin typeface="+mj-lt"/>
            </a:endParaRPr>
          </a:p>
          <a:p>
            <a:r>
              <a:rPr lang="en-GB" dirty="0"/>
              <a:t>Maths Paper 3 – Reasoning</a:t>
            </a:r>
          </a:p>
          <a:p>
            <a:pPr lvl="1"/>
            <a:r>
              <a:rPr lang="en-GB" dirty="0"/>
              <a:t>35 marks</a:t>
            </a:r>
          </a:p>
          <a:p>
            <a:pPr lvl="1"/>
            <a:r>
              <a:rPr lang="en-GB" dirty="0"/>
              <a:t>40 minutes</a:t>
            </a:r>
            <a:endParaRPr lang="en-GB" dirty="0">
              <a:latin typeface="+mj-lt"/>
            </a:endParaRPr>
          </a:p>
        </p:txBody>
      </p:sp>
      <p:pic>
        <p:nvPicPr>
          <p:cNvPr id="5" name="Picture 4">
            <a:extLst>
              <a:ext uri="{FF2B5EF4-FFF2-40B4-BE49-F238E27FC236}">
                <a16:creationId xmlns:a16="http://schemas.microsoft.com/office/drawing/2014/main" id="{90FCA797-5EB8-1C82-0FD4-D0804D2B4554}"/>
              </a:ext>
            </a:extLst>
          </p:cNvPr>
          <p:cNvPicPr>
            <a:picLocks noChangeAspect="1"/>
          </p:cNvPicPr>
          <p:nvPr/>
        </p:nvPicPr>
        <p:blipFill>
          <a:blip r:embed="rId3"/>
          <a:stretch>
            <a:fillRect/>
          </a:stretch>
        </p:blipFill>
        <p:spPr>
          <a:xfrm>
            <a:off x="6257209" y="2030942"/>
            <a:ext cx="4502711" cy="3952875"/>
          </a:xfrm>
          <a:prstGeom prst="rect">
            <a:avLst/>
          </a:prstGeom>
        </p:spPr>
      </p:pic>
    </p:spTree>
    <p:extLst>
      <p:ext uri="{BB962C8B-B14F-4D97-AF65-F5344CB8AC3E}">
        <p14:creationId xmlns:p14="http://schemas.microsoft.com/office/powerpoint/2010/main" val="4174936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1000"/>
                                        <p:tgtEl>
                                          <p:spTgt spid="4">
                                            <p:txEl>
                                              <p:pRg st="4" end="4"/>
                                            </p:txEl>
                                          </p:spTgt>
                                        </p:tgtEl>
                                      </p:cBhvr>
                                    </p:animEffect>
                                    <p:anim calcmode="lin" valueType="num">
                                      <p:cBhvr>
                                        <p:cTn id="2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1000"/>
                                        <p:tgtEl>
                                          <p:spTgt spid="4">
                                            <p:txEl>
                                              <p:pRg st="5" end="5"/>
                                            </p:txEl>
                                          </p:spTgt>
                                        </p:tgtEl>
                                      </p:cBhvr>
                                    </p:animEffect>
                                    <p:anim calcmode="lin" valueType="num">
                                      <p:cBhvr>
                                        <p:cTn id="3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Effect transition="in" filter="fade">
                                      <p:cBhvr>
                                        <p:cTn id="34" dur="1000"/>
                                        <p:tgtEl>
                                          <p:spTgt spid="4">
                                            <p:txEl>
                                              <p:pRg st="6" end="6"/>
                                            </p:txEl>
                                          </p:spTgt>
                                        </p:tgtEl>
                                      </p:cBhvr>
                                    </p:animEffect>
                                    <p:anim calcmode="lin" valueType="num">
                                      <p:cBhvr>
                                        <p:cTn id="3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4">
                                            <p:txEl>
                                              <p:pRg st="8" end="8"/>
                                            </p:txEl>
                                          </p:spTgt>
                                        </p:tgtEl>
                                        <p:attrNameLst>
                                          <p:attrName>style.visibility</p:attrName>
                                        </p:attrNameLst>
                                      </p:cBhvr>
                                      <p:to>
                                        <p:strVal val="visible"/>
                                      </p:to>
                                    </p:set>
                                    <p:animEffect transition="in" filter="fade">
                                      <p:cBhvr>
                                        <p:cTn id="41" dur="1000"/>
                                        <p:tgtEl>
                                          <p:spTgt spid="4">
                                            <p:txEl>
                                              <p:pRg st="8" end="8"/>
                                            </p:txEl>
                                          </p:spTgt>
                                        </p:tgtEl>
                                      </p:cBhvr>
                                    </p:animEffect>
                                    <p:anim calcmode="lin" valueType="num">
                                      <p:cBhvr>
                                        <p:cTn id="42"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4">
                                            <p:txEl>
                                              <p:pRg st="8" end="8"/>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
                                            <p:txEl>
                                              <p:pRg st="9" end="9"/>
                                            </p:txEl>
                                          </p:spTgt>
                                        </p:tgtEl>
                                        <p:attrNameLst>
                                          <p:attrName>style.visibility</p:attrName>
                                        </p:attrNameLst>
                                      </p:cBhvr>
                                      <p:to>
                                        <p:strVal val="visible"/>
                                      </p:to>
                                    </p:set>
                                    <p:animEffect transition="in" filter="fade">
                                      <p:cBhvr>
                                        <p:cTn id="46" dur="1000"/>
                                        <p:tgtEl>
                                          <p:spTgt spid="4">
                                            <p:txEl>
                                              <p:pRg st="9" end="9"/>
                                            </p:txEl>
                                          </p:spTgt>
                                        </p:tgtEl>
                                      </p:cBhvr>
                                    </p:animEffect>
                                    <p:anim calcmode="lin" valueType="num">
                                      <p:cBhvr>
                                        <p:cTn id="47"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4">
                                            <p:txEl>
                                              <p:pRg st="10" end="10"/>
                                            </p:txEl>
                                          </p:spTgt>
                                        </p:tgtEl>
                                        <p:attrNameLst>
                                          <p:attrName>style.visibility</p:attrName>
                                        </p:attrNameLst>
                                      </p:cBhvr>
                                      <p:to>
                                        <p:strVal val="visible"/>
                                      </p:to>
                                    </p:set>
                                    <p:animEffect transition="in" filter="fade">
                                      <p:cBhvr>
                                        <p:cTn id="53" dur="1000"/>
                                        <p:tgtEl>
                                          <p:spTgt spid="4">
                                            <p:txEl>
                                              <p:pRg st="10" end="10"/>
                                            </p:txEl>
                                          </p:spTgt>
                                        </p:tgtEl>
                                      </p:cBhvr>
                                    </p:animEffect>
                                    <p:anim calcmode="lin" valueType="num">
                                      <p:cBhvr>
                                        <p:cTn id="54"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55"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545" y="345475"/>
            <a:ext cx="8229600" cy="1066800"/>
          </a:xfrm>
        </p:spPr>
        <p:txBody>
          <a:bodyPr/>
          <a:lstStyle/>
          <a:p>
            <a:r>
              <a:rPr lang="en-GB" dirty="0">
                <a:latin typeface="Arial Rounded MT Bold" panose="020F0704030504030204" pitchFamily="34" charset="0"/>
              </a:rPr>
              <a:t>Access arrangements</a:t>
            </a:r>
          </a:p>
        </p:txBody>
      </p:sp>
      <p:sp>
        <p:nvSpPr>
          <p:cNvPr id="4" name="Content Placeholder 3"/>
          <p:cNvSpPr>
            <a:spLocks noGrp="1"/>
          </p:cNvSpPr>
          <p:nvPr>
            <p:ph idx="1"/>
          </p:nvPr>
        </p:nvSpPr>
        <p:spPr>
          <a:xfrm>
            <a:off x="775856" y="2056216"/>
            <a:ext cx="10543308" cy="4325112"/>
          </a:xfrm>
        </p:spPr>
        <p:txBody>
          <a:bodyPr>
            <a:normAutofit/>
          </a:bodyPr>
          <a:lstStyle/>
          <a:p>
            <a:r>
              <a:rPr lang="en-GB" sz="2800" dirty="0">
                <a:latin typeface="+mj-lt"/>
              </a:rPr>
              <a:t>SATs access arrangements are agreed adjustments, such as using a </a:t>
            </a:r>
            <a:r>
              <a:rPr lang="en-GB" sz="2800" b="1" dirty="0">
                <a:latin typeface="+mj-lt"/>
              </a:rPr>
              <a:t>reader</a:t>
            </a:r>
            <a:r>
              <a:rPr lang="en-GB" sz="2800" dirty="0">
                <a:latin typeface="+mj-lt"/>
              </a:rPr>
              <a:t>, </a:t>
            </a:r>
            <a:r>
              <a:rPr lang="en-GB" sz="2800" b="1" dirty="0">
                <a:latin typeface="+mj-lt"/>
              </a:rPr>
              <a:t>scribe</a:t>
            </a:r>
            <a:r>
              <a:rPr lang="en-GB" sz="2800" dirty="0">
                <a:latin typeface="+mj-lt"/>
              </a:rPr>
              <a:t>, or </a:t>
            </a:r>
            <a:r>
              <a:rPr lang="en-GB" sz="2800" b="1" dirty="0">
                <a:latin typeface="+mj-lt"/>
              </a:rPr>
              <a:t>enlarged print</a:t>
            </a:r>
            <a:r>
              <a:rPr lang="en-GB" sz="2800" dirty="0">
                <a:latin typeface="+mj-lt"/>
              </a:rPr>
              <a:t>, made before a test to ensure candidates with Special Educational Needs and Disabilities (SEND), temporary injuries, or who are English as a second language, are not disadvantaged. The arrangements </a:t>
            </a:r>
            <a:r>
              <a:rPr lang="en-GB" sz="2800" b="1" u="sng" dirty="0">
                <a:latin typeface="+mj-lt"/>
              </a:rPr>
              <a:t>must</a:t>
            </a:r>
            <a:r>
              <a:rPr lang="en-GB" sz="2800" dirty="0">
                <a:latin typeface="+mj-lt"/>
              </a:rPr>
              <a:t> be based on normal classroom practice and should not alter the demands of the test or change the answers, which must be the pupil's own. </a:t>
            </a:r>
          </a:p>
        </p:txBody>
      </p:sp>
      <p:pic>
        <p:nvPicPr>
          <p:cNvPr id="6" name="Picture 5">
            <a:extLst>
              <a:ext uri="{FF2B5EF4-FFF2-40B4-BE49-F238E27FC236}">
                <a16:creationId xmlns:a16="http://schemas.microsoft.com/office/drawing/2014/main" id="{B333DE99-F7DA-BCE0-EA2B-708A63F65293}"/>
              </a:ext>
            </a:extLst>
          </p:cNvPr>
          <p:cNvPicPr>
            <a:picLocks noChangeAspect="1"/>
          </p:cNvPicPr>
          <p:nvPr/>
        </p:nvPicPr>
        <p:blipFill>
          <a:blip r:embed="rId3"/>
          <a:stretch>
            <a:fillRect/>
          </a:stretch>
        </p:blipFill>
        <p:spPr>
          <a:xfrm>
            <a:off x="6737856" y="516013"/>
            <a:ext cx="5181599" cy="1164647"/>
          </a:xfrm>
          <a:prstGeom prst="rect">
            <a:avLst/>
          </a:prstGeom>
        </p:spPr>
      </p:pic>
    </p:spTree>
    <p:extLst>
      <p:ext uri="{BB962C8B-B14F-4D97-AF65-F5344CB8AC3E}">
        <p14:creationId xmlns:p14="http://schemas.microsoft.com/office/powerpoint/2010/main" val="88549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581" y="321537"/>
            <a:ext cx="8229600" cy="1066800"/>
          </a:xfrm>
        </p:spPr>
        <p:txBody>
          <a:bodyPr/>
          <a:lstStyle/>
          <a:p>
            <a:r>
              <a:rPr lang="en-GB" dirty="0">
                <a:latin typeface="Arial Rounded MT Bold" panose="020F0704030504030204" pitchFamily="34" charset="0"/>
              </a:rPr>
              <a:t>Scaled Scores</a:t>
            </a:r>
          </a:p>
        </p:txBody>
      </p:sp>
      <p:sp>
        <p:nvSpPr>
          <p:cNvPr id="3" name="Content Placeholder 2"/>
          <p:cNvSpPr>
            <a:spLocks noGrp="1"/>
          </p:cNvSpPr>
          <p:nvPr>
            <p:ph idx="1"/>
          </p:nvPr>
        </p:nvSpPr>
        <p:spPr>
          <a:xfrm>
            <a:off x="303981" y="2006353"/>
            <a:ext cx="5083958" cy="4820945"/>
          </a:xfrm>
        </p:spPr>
        <p:txBody>
          <a:bodyPr>
            <a:noAutofit/>
          </a:bodyPr>
          <a:lstStyle/>
          <a:p>
            <a:r>
              <a:rPr lang="en-GB" dirty="0">
                <a:latin typeface="+mj-lt"/>
              </a:rPr>
              <a:t>Your child will have their paper marked which will show as a ‘raw score’.  This will then be converted to a scaled score which will determine whether your child is working at the expected standard.</a:t>
            </a:r>
          </a:p>
          <a:p>
            <a:r>
              <a:rPr lang="en-GB" dirty="0"/>
              <a:t>Your child may have a raw score of 27/50 which is over half marks and achieve less than 100 on the scaled score which would be assessed as ‘Working towards the Expected Standard’.</a:t>
            </a:r>
            <a:endParaRPr lang="en-GB" dirty="0">
              <a:latin typeface="+mj-lt"/>
            </a:endParaRPr>
          </a:p>
          <a:p>
            <a:endParaRPr lang="en-GB" sz="2400" dirty="0">
              <a:latin typeface="+mj-lt"/>
            </a:endParaRPr>
          </a:p>
        </p:txBody>
      </p:sp>
      <p:pic>
        <p:nvPicPr>
          <p:cNvPr id="5" name="Picture 4">
            <a:extLst>
              <a:ext uri="{FF2B5EF4-FFF2-40B4-BE49-F238E27FC236}">
                <a16:creationId xmlns:a16="http://schemas.microsoft.com/office/drawing/2014/main" id="{3330189C-AF24-5B30-D9CB-7C7A256CEE0B}"/>
              </a:ext>
            </a:extLst>
          </p:cNvPr>
          <p:cNvPicPr>
            <a:picLocks noChangeAspect="1"/>
          </p:cNvPicPr>
          <p:nvPr/>
        </p:nvPicPr>
        <p:blipFill>
          <a:blip r:embed="rId3"/>
          <a:stretch>
            <a:fillRect/>
          </a:stretch>
        </p:blipFill>
        <p:spPr>
          <a:xfrm>
            <a:off x="6106344" y="722790"/>
            <a:ext cx="5781675" cy="5181600"/>
          </a:xfrm>
          <a:prstGeom prst="rect">
            <a:avLst/>
          </a:prstGeom>
        </p:spPr>
      </p:pic>
      <p:sp>
        <p:nvSpPr>
          <p:cNvPr id="6" name="Oval 5">
            <a:extLst>
              <a:ext uri="{FF2B5EF4-FFF2-40B4-BE49-F238E27FC236}">
                <a16:creationId xmlns:a16="http://schemas.microsoft.com/office/drawing/2014/main" id="{3C05D6DF-8252-F4AD-6795-A4DFA836F77F}"/>
              </a:ext>
            </a:extLst>
          </p:cNvPr>
          <p:cNvSpPr/>
          <p:nvPr/>
        </p:nvSpPr>
        <p:spPr>
          <a:xfrm>
            <a:off x="9223899" y="2006353"/>
            <a:ext cx="2263806" cy="186431"/>
          </a:xfrm>
          <a:prstGeom prst="ellipse">
            <a:avLst/>
          </a:prstGeom>
          <a:solidFill>
            <a:srgbClr val="FFFF00">
              <a:alpha val="2900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17CB6FA0-13B1-48F8-7710-327860939884}"/>
              </a:ext>
            </a:extLst>
          </p:cNvPr>
          <p:cNvSpPr/>
          <p:nvPr/>
        </p:nvSpPr>
        <p:spPr>
          <a:xfrm>
            <a:off x="9223899" y="4058575"/>
            <a:ext cx="2263806" cy="186431"/>
          </a:xfrm>
          <a:prstGeom prst="ellipse">
            <a:avLst/>
          </a:prstGeom>
          <a:solidFill>
            <a:srgbClr val="FFFF00">
              <a:alpha val="2900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5360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7528" y="404664"/>
            <a:ext cx="8229600" cy="1066800"/>
          </a:xfrm>
        </p:spPr>
        <p:txBody>
          <a:bodyPr/>
          <a:lstStyle/>
          <a:p>
            <a:r>
              <a:rPr lang="en-GB" dirty="0">
                <a:latin typeface="Arial Rounded MT Bold" panose="020F0704030504030204" pitchFamily="34" charset="0"/>
              </a:rPr>
              <a:t>End of KS2 Assessments</a:t>
            </a:r>
          </a:p>
        </p:txBody>
      </p:sp>
      <p:sp>
        <p:nvSpPr>
          <p:cNvPr id="3" name="Content Placeholder 2"/>
          <p:cNvSpPr>
            <a:spLocks noGrp="1"/>
          </p:cNvSpPr>
          <p:nvPr>
            <p:ph idx="1"/>
          </p:nvPr>
        </p:nvSpPr>
        <p:spPr>
          <a:xfrm>
            <a:off x="1706472" y="1266444"/>
            <a:ext cx="9923276" cy="4325112"/>
          </a:xfrm>
        </p:spPr>
        <p:txBody>
          <a:bodyPr>
            <a:noAutofit/>
          </a:bodyPr>
          <a:lstStyle/>
          <a:p>
            <a:r>
              <a:rPr lang="en-GB" sz="2800" dirty="0">
                <a:latin typeface="+mj-lt"/>
              </a:rPr>
              <a:t>These statements determine whether your child is:</a:t>
            </a:r>
          </a:p>
          <a:p>
            <a:pPr marL="109728" indent="0">
              <a:buNone/>
            </a:pPr>
            <a:endParaRPr lang="en-GB" sz="2800" dirty="0">
              <a:latin typeface="+mj-lt"/>
            </a:endParaRPr>
          </a:p>
          <a:p>
            <a:pPr marL="109728" indent="0">
              <a:buNone/>
            </a:pPr>
            <a:r>
              <a:rPr lang="en-GB" sz="2800" dirty="0">
                <a:latin typeface="+mj-lt"/>
              </a:rPr>
              <a:t>- Working towards the expected standard (WTS) </a:t>
            </a:r>
            <a:r>
              <a:rPr lang="en-GB" sz="2800" dirty="0">
                <a:solidFill>
                  <a:srgbClr val="FF0000"/>
                </a:solidFill>
                <a:latin typeface="+mj-lt"/>
              </a:rPr>
              <a:t>(less than 100)</a:t>
            </a:r>
          </a:p>
          <a:p>
            <a:pPr>
              <a:buFontTx/>
              <a:buChar char="-"/>
            </a:pPr>
            <a:r>
              <a:rPr lang="en-GB" sz="2800" dirty="0">
                <a:latin typeface="+mj-lt"/>
              </a:rPr>
              <a:t>Working at the expected standard (EXS) </a:t>
            </a:r>
            <a:r>
              <a:rPr lang="en-GB" sz="2800" dirty="0">
                <a:solidFill>
                  <a:srgbClr val="FF0000"/>
                </a:solidFill>
                <a:latin typeface="+mj-lt"/>
              </a:rPr>
              <a:t>(100-109)</a:t>
            </a:r>
          </a:p>
          <a:p>
            <a:pPr>
              <a:buFontTx/>
              <a:buChar char="-"/>
            </a:pPr>
            <a:r>
              <a:rPr lang="en-GB" sz="2800" dirty="0">
                <a:latin typeface="+mj-lt"/>
              </a:rPr>
              <a:t>Working at greater depth (GDS) </a:t>
            </a:r>
            <a:r>
              <a:rPr lang="en-GB" sz="2800" dirty="0">
                <a:solidFill>
                  <a:srgbClr val="FF0000"/>
                </a:solidFill>
                <a:latin typeface="+mj-lt"/>
              </a:rPr>
              <a:t>(110-120)</a:t>
            </a:r>
          </a:p>
          <a:p>
            <a:pPr marL="109728" indent="0">
              <a:buNone/>
            </a:pPr>
            <a:endParaRPr lang="en-GB" dirty="0">
              <a:latin typeface="+mj-lt"/>
            </a:endParaRPr>
          </a:p>
        </p:txBody>
      </p:sp>
    </p:spTree>
    <p:extLst>
      <p:ext uri="{BB962C8B-B14F-4D97-AF65-F5344CB8AC3E}">
        <p14:creationId xmlns:p14="http://schemas.microsoft.com/office/powerpoint/2010/main" val="3777152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8773" y="335391"/>
            <a:ext cx="8229600" cy="1066800"/>
          </a:xfrm>
        </p:spPr>
        <p:txBody>
          <a:bodyPr>
            <a:normAutofit/>
          </a:bodyPr>
          <a:lstStyle/>
          <a:p>
            <a:r>
              <a:rPr lang="en-GB" dirty="0">
                <a:latin typeface="Arial Rounded MT Bold" panose="020F0704030504030204" pitchFamily="34" charset="0"/>
              </a:rPr>
              <a:t>Challenge weeks</a:t>
            </a:r>
          </a:p>
        </p:txBody>
      </p:sp>
      <p:sp>
        <p:nvSpPr>
          <p:cNvPr id="4" name="Content Placeholder 3"/>
          <p:cNvSpPr>
            <a:spLocks noGrp="1"/>
          </p:cNvSpPr>
          <p:nvPr>
            <p:ph idx="1"/>
          </p:nvPr>
        </p:nvSpPr>
        <p:spPr>
          <a:xfrm>
            <a:off x="297881" y="2128224"/>
            <a:ext cx="10841173" cy="3164212"/>
          </a:xfrm>
        </p:spPr>
        <p:txBody>
          <a:bodyPr>
            <a:noAutofit/>
          </a:bodyPr>
          <a:lstStyle/>
          <a:p>
            <a:r>
              <a:rPr lang="en-GB" sz="2800" dirty="0">
                <a:latin typeface="+mj-lt"/>
              </a:rPr>
              <a:t>Once a term, your child will sit a practice SATS week, in test conditions, so that they feel ready and prepared for May. </a:t>
            </a:r>
          </a:p>
          <a:p>
            <a:r>
              <a:rPr lang="en-GB" sz="2800" dirty="0">
                <a:latin typeface="+mj-lt"/>
              </a:rPr>
              <a:t>Challenge Weeks provide a baseline score, so that we can support your child in achieving their targets by the end of the year. It helps to determine which areas to focus on during lessons and assign any intervention that is needed. </a:t>
            </a:r>
          </a:p>
        </p:txBody>
      </p:sp>
    </p:spTree>
    <p:extLst>
      <p:ext uri="{BB962C8B-B14F-4D97-AF65-F5344CB8AC3E}">
        <p14:creationId xmlns:p14="http://schemas.microsoft.com/office/powerpoint/2010/main" val="1411443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332656"/>
            <a:ext cx="8229600" cy="1066800"/>
          </a:xfrm>
        </p:spPr>
        <p:txBody>
          <a:bodyPr>
            <a:normAutofit/>
          </a:bodyPr>
          <a:lstStyle/>
          <a:p>
            <a:r>
              <a:rPr lang="en-GB" dirty="0">
                <a:latin typeface="Arial Rounded MT Bold" panose="020F0704030504030204" pitchFamily="34" charset="0"/>
              </a:rPr>
              <a:t>How to help at home…</a:t>
            </a:r>
          </a:p>
        </p:txBody>
      </p:sp>
      <p:sp>
        <p:nvSpPr>
          <p:cNvPr id="4" name="Content Placeholder 3"/>
          <p:cNvSpPr>
            <a:spLocks noGrp="1"/>
          </p:cNvSpPr>
          <p:nvPr>
            <p:ph idx="1"/>
          </p:nvPr>
        </p:nvSpPr>
        <p:spPr>
          <a:xfrm>
            <a:off x="1876134" y="2220645"/>
            <a:ext cx="8229600" cy="4929411"/>
          </a:xfrm>
        </p:spPr>
        <p:txBody>
          <a:bodyPr>
            <a:noAutofit/>
          </a:bodyPr>
          <a:lstStyle/>
          <a:p>
            <a:pPr indent="-160338">
              <a:defRPr/>
            </a:pPr>
            <a:r>
              <a:rPr lang="en-GB" sz="2400" dirty="0">
                <a:solidFill>
                  <a:schemeClr val="bg2">
                    <a:lumMod val="10000"/>
                  </a:schemeClr>
                </a:solidFill>
                <a:latin typeface="+mj-lt"/>
              </a:rPr>
              <a:t>Ensure your child has the best possible attendance at school.</a:t>
            </a:r>
          </a:p>
          <a:p>
            <a:pPr indent="-160338">
              <a:defRPr/>
            </a:pPr>
            <a:r>
              <a:rPr lang="en-GB" sz="2400" dirty="0">
                <a:solidFill>
                  <a:schemeClr val="bg2">
                    <a:lumMod val="10000"/>
                  </a:schemeClr>
                </a:solidFill>
                <a:latin typeface="+mj-lt"/>
              </a:rPr>
              <a:t>Make sure your child has a good sleep and healthy breakfast every morning!</a:t>
            </a:r>
          </a:p>
          <a:p>
            <a:pPr indent="-160338">
              <a:defRPr/>
            </a:pPr>
            <a:r>
              <a:rPr lang="en-GB" sz="2400" dirty="0">
                <a:solidFill>
                  <a:schemeClr val="bg2">
                    <a:lumMod val="10000"/>
                  </a:schemeClr>
                </a:solidFill>
                <a:latin typeface="+mj-lt"/>
              </a:rPr>
              <a:t>During SATs week, we will have a breakfast station set up for when the children first come in, so they get a good start to their day and are ready. </a:t>
            </a:r>
          </a:p>
          <a:p>
            <a:pPr marL="68262" indent="0">
              <a:buNone/>
              <a:defRPr/>
            </a:pPr>
            <a:endParaRPr lang="en-GB" sz="1800" dirty="0">
              <a:solidFill>
                <a:schemeClr val="bg2">
                  <a:lumMod val="10000"/>
                </a:schemeClr>
              </a:solidFill>
              <a:latin typeface="+mj-lt"/>
            </a:endParaRPr>
          </a:p>
        </p:txBody>
      </p:sp>
    </p:spTree>
    <p:extLst>
      <p:ext uri="{BB962C8B-B14F-4D97-AF65-F5344CB8AC3E}">
        <p14:creationId xmlns:p14="http://schemas.microsoft.com/office/powerpoint/2010/main" val="281068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A2FED0-B28C-49AB-A474-6EECBC467166}"/>
              </a:ext>
            </a:extLst>
          </p:cNvPr>
          <p:cNvSpPr>
            <a:spLocks noGrp="1"/>
          </p:cNvSpPr>
          <p:nvPr>
            <p:ph type="title"/>
          </p:nvPr>
        </p:nvSpPr>
        <p:spPr>
          <a:xfrm>
            <a:off x="918919" y="187599"/>
            <a:ext cx="9603275" cy="1049235"/>
          </a:xfrm>
        </p:spPr>
        <p:txBody>
          <a:bodyPr>
            <a:normAutofit fontScale="90000"/>
          </a:bodyPr>
          <a:lstStyle/>
          <a:p>
            <a:pPr algn="ctr"/>
            <a:r>
              <a:rPr lang="en-GB" sz="4400" dirty="0">
                <a:latin typeface="Arial Rounded MT Bold" panose="020F0704030504030204" pitchFamily="34" charset="0"/>
              </a:rPr>
              <a:t>How to help at home…</a:t>
            </a:r>
            <a:br>
              <a:rPr lang="en-GB" sz="4400" dirty="0">
                <a:latin typeface="Arial Rounded MT Bold" panose="020F0704030504030204" pitchFamily="34" charset="0"/>
              </a:rPr>
            </a:br>
            <a:r>
              <a:rPr lang="en-GB" sz="4400" dirty="0">
                <a:latin typeface="Arial Rounded MT Bold" panose="020F0704030504030204" pitchFamily="34" charset="0"/>
              </a:rPr>
              <a:t>Homework</a:t>
            </a:r>
          </a:p>
        </p:txBody>
      </p:sp>
      <p:sp>
        <p:nvSpPr>
          <p:cNvPr id="5" name="Content Placeholder 4">
            <a:extLst>
              <a:ext uri="{FF2B5EF4-FFF2-40B4-BE49-F238E27FC236}">
                <a16:creationId xmlns:a16="http://schemas.microsoft.com/office/drawing/2014/main" id="{B08AC24F-0CC2-41FD-8FDC-5888A6112334}"/>
              </a:ext>
            </a:extLst>
          </p:cNvPr>
          <p:cNvSpPr>
            <a:spLocks noGrp="1"/>
          </p:cNvSpPr>
          <p:nvPr>
            <p:ph idx="1"/>
          </p:nvPr>
        </p:nvSpPr>
        <p:spPr>
          <a:xfrm>
            <a:off x="230669" y="2252868"/>
            <a:ext cx="10696923" cy="3450613"/>
          </a:xfrm>
        </p:spPr>
        <p:txBody>
          <a:bodyPr>
            <a:noAutofit/>
          </a:bodyPr>
          <a:lstStyle/>
          <a:p>
            <a:pPr marL="0" indent="0">
              <a:buNone/>
            </a:pPr>
            <a:r>
              <a:rPr lang="en-GB" sz="2400" dirty="0">
                <a:solidFill>
                  <a:schemeClr val="bg2">
                    <a:lumMod val="10000"/>
                  </a:schemeClr>
                </a:solidFill>
                <a:latin typeface="+mj-lt"/>
              </a:rPr>
              <a:t>Ensure your child completes all homework tasks.</a:t>
            </a:r>
            <a:endParaRPr lang="en-GB" sz="2400" dirty="0"/>
          </a:p>
          <a:p>
            <a:r>
              <a:rPr lang="en-GB" sz="2400" dirty="0"/>
              <a:t>Spellings</a:t>
            </a:r>
          </a:p>
          <a:p>
            <a:r>
              <a:rPr lang="en-GB" sz="2400" dirty="0"/>
              <a:t>Times Tables (we should know all times tables, including divisibility facts, up to 12 x 12)</a:t>
            </a:r>
          </a:p>
          <a:p>
            <a:r>
              <a:rPr lang="en-GB" sz="2400" dirty="0"/>
              <a:t>Maths Homework </a:t>
            </a:r>
          </a:p>
          <a:p>
            <a:r>
              <a:rPr lang="en-GB" sz="2400" dirty="0"/>
              <a:t>Daily Independent Reading (25 mins)</a:t>
            </a:r>
          </a:p>
          <a:p>
            <a:endParaRPr lang="en-GB" sz="2400" dirty="0"/>
          </a:p>
          <a:p>
            <a:pPr marL="0" indent="0">
              <a:buNone/>
            </a:pPr>
            <a:endParaRPr lang="en-GB" sz="1800" dirty="0"/>
          </a:p>
        </p:txBody>
      </p:sp>
      <p:pic>
        <p:nvPicPr>
          <p:cNvPr id="6" name="Picture 2" descr="Baston C of E Primary School">
            <a:extLst>
              <a:ext uri="{FF2B5EF4-FFF2-40B4-BE49-F238E27FC236}">
                <a16:creationId xmlns:a16="http://schemas.microsoft.com/office/drawing/2014/main" id="{9F7DD9AB-BA0B-4613-ABB1-E316CCB993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669" y="187599"/>
            <a:ext cx="2065269" cy="2065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285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57B65-21D6-6035-1939-B087A6607C97}"/>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C1AAB57-3C64-27F8-0C8C-2F8122115B50}"/>
              </a:ext>
            </a:extLst>
          </p:cNvPr>
          <p:cNvSpPr>
            <a:spLocks noGrp="1"/>
          </p:cNvSpPr>
          <p:nvPr>
            <p:ph idx="1"/>
          </p:nvPr>
        </p:nvSpPr>
        <p:spPr>
          <a:xfrm>
            <a:off x="507760" y="2252868"/>
            <a:ext cx="10696923" cy="3450613"/>
          </a:xfrm>
        </p:spPr>
        <p:txBody>
          <a:bodyPr>
            <a:noAutofit/>
          </a:bodyPr>
          <a:lstStyle/>
          <a:p>
            <a:pPr marL="0" indent="0" algn="ctr">
              <a:buNone/>
            </a:pPr>
            <a:r>
              <a:rPr lang="en-GB" sz="5400" dirty="0">
                <a:solidFill>
                  <a:schemeClr val="bg2">
                    <a:lumMod val="10000"/>
                  </a:schemeClr>
                </a:solidFill>
                <a:latin typeface="+mj-lt"/>
              </a:rPr>
              <a:t>If you have any questions, please feel free to ask, or visit the gov.uk website for more information on KS2 sats.</a:t>
            </a:r>
            <a:br>
              <a:rPr lang="en-GB" sz="2400" dirty="0">
                <a:solidFill>
                  <a:schemeClr val="bg2">
                    <a:lumMod val="10000"/>
                  </a:schemeClr>
                </a:solidFill>
                <a:latin typeface="+mj-lt"/>
              </a:rPr>
            </a:br>
            <a:endParaRPr lang="en-GB" sz="2400" dirty="0"/>
          </a:p>
          <a:p>
            <a:pPr marL="0" indent="0">
              <a:buNone/>
            </a:pPr>
            <a:endParaRPr lang="en-GB" sz="1800" dirty="0"/>
          </a:p>
        </p:txBody>
      </p:sp>
      <p:pic>
        <p:nvPicPr>
          <p:cNvPr id="6" name="Picture 2" descr="Baston C of E Primary School">
            <a:extLst>
              <a:ext uri="{FF2B5EF4-FFF2-40B4-BE49-F238E27FC236}">
                <a16:creationId xmlns:a16="http://schemas.microsoft.com/office/drawing/2014/main" id="{7A77D5DB-6DB4-82E5-ECA5-D3CD627EFE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669" y="187599"/>
            <a:ext cx="2065269" cy="2065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439943"/>
      </p:ext>
    </p:extLst>
  </p:cSld>
  <p:clrMapOvr>
    <a:masterClrMapping/>
  </p:clrMapOvr>
</p:sld>
</file>

<file path=ppt/theme/theme1.xml><?xml version="1.0" encoding="utf-8"?>
<a:theme xmlns:a="http://schemas.openxmlformats.org/drawingml/2006/main" name="Gallery">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3620</TotalTime>
  <Words>886</Words>
  <Application>Microsoft Office PowerPoint</Application>
  <PresentationFormat>Widescreen</PresentationFormat>
  <Paragraphs>73</Paragraphs>
  <Slides>14</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Arial Rounded MT Bold</vt:lpstr>
      <vt:lpstr>Calibri</vt:lpstr>
      <vt:lpstr>Gill Sans MT</vt:lpstr>
      <vt:lpstr>Gallery</vt:lpstr>
      <vt:lpstr>KS2 SATS Information Meeting</vt:lpstr>
      <vt:lpstr>What will be assessed within the KS2 SATS?</vt:lpstr>
      <vt:lpstr>End of KS2 expectations</vt:lpstr>
      <vt:lpstr>When are the ks2 sats?</vt:lpstr>
      <vt:lpstr>English grammar, punctuation and spelling papers</vt:lpstr>
      <vt:lpstr>English Reading Paper </vt:lpstr>
      <vt:lpstr>Mathematics papers</vt:lpstr>
      <vt:lpstr>Access arrangements</vt:lpstr>
      <vt:lpstr>Scaled Scores</vt:lpstr>
      <vt:lpstr>End of KS2 Assessments</vt:lpstr>
      <vt:lpstr>Challenge weeks</vt:lpstr>
      <vt:lpstr>How to help at home…</vt:lpstr>
      <vt:lpstr>How to help at home… Homework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Webb</dc:creator>
  <cp:lastModifiedBy>Dave Collingwood</cp:lastModifiedBy>
  <cp:revision>24</cp:revision>
  <cp:lastPrinted>2022-09-28T12:25:09Z</cp:lastPrinted>
  <dcterms:created xsi:type="dcterms:W3CDTF">2019-09-09T13:05:41Z</dcterms:created>
  <dcterms:modified xsi:type="dcterms:W3CDTF">2025-09-26T13:26:21Z</dcterms:modified>
</cp:coreProperties>
</file>